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7" r:id="rId1"/>
    <p:sldMasterId id="2147483679" r:id="rId2"/>
    <p:sldMasterId id="2147483691" r:id="rId3"/>
    <p:sldMasterId id="2147483704" r:id="rId4"/>
  </p:sldMasterIdLst>
  <p:notesMasterIdLst>
    <p:notesMasterId r:id="rId53"/>
  </p:notesMasterIdLst>
  <p:sldIdLst>
    <p:sldId id="1570" r:id="rId5"/>
    <p:sldId id="384" r:id="rId6"/>
    <p:sldId id="1624" r:id="rId7"/>
    <p:sldId id="1625" r:id="rId8"/>
    <p:sldId id="577" r:id="rId9"/>
    <p:sldId id="1626" r:id="rId10"/>
    <p:sldId id="1562" r:id="rId11"/>
    <p:sldId id="558" r:id="rId12"/>
    <p:sldId id="1627" r:id="rId13"/>
    <p:sldId id="588" r:id="rId14"/>
    <p:sldId id="385" r:id="rId15"/>
    <p:sldId id="379" r:id="rId16"/>
    <p:sldId id="1558" r:id="rId17"/>
    <p:sldId id="380" r:id="rId18"/>
    <p:sldId id="1557" r:id="rId19"/>
    <p:sldId id="1637" r:id="rId20"/>
    <p:sldId id="383" r:id="rId21"/>
    <p:sldId id="1639" r:id="rId22"/>
    <p:sldId id="1638" r:id="rId23"/>
    <p:sldId id="1640" r:id="rId24"/>
    <p:sldId id="1559" r:id="rId25"/>
    <p:sldId id="1632" r:id="rId26"/>
    <p:sldId id="1628" r:id="rId27"/>
    <p:sldId id="1629" r:id="rId28"/>
    <p:sldId id="1630" r:id="rId29"/>
    <p:sldId id="1631" r:id="rId30"/>
    <p:sldId id="1633" r:id="rId31"/>
    <p:sldId id="1634" r:id="rId32"/>
    <p:sldId id="1635" r:id="rId33"/>
    <p:sldId id="1636" r:id="rId34"/>
    <p:sldId id="1561" r:id="rId35"/>
    <p:sldId id="1560" r:id="rId36"/>
    <p:sldId id="1648" r:id="rId37"/>
    <p:sldId id="1563" r:id="rId38"/>
    <p:sldId id="559" r:id="rId39"/>
    <p:sldId id="1641" r:id="rId40"/>
    <p:sldId id="378" r:id="rId41"/>
    <p:sldId id="386" r:id="rId42"/>
    <p:sldId id="1564" r:id="rId43"/>
    <p:sldId id="561" r:id="rId44"/>
    <p:sldId id="1565" r:id="rId45"/>
    <p:sldId id="1566" r:id="rId46"/>
    <p:sldId id="1567" r:id="rId47"/>
    <p:sldId id="1646" r:id="rId48"/>
    <p:sldId id="1568" r:id="rId49"/>
    <p:sldId id="1642" r:id="rId50"/>
    <p:sldId id="1647" r:id="rId51"/>
    <p:sldId id="573" r:id="rId52"/>
  </p:sldIdLst>
  <p:sldSz cx="24384000" cy="13716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ga De La Morena, Daniel" initials="VDLMD" lastIdx="2" clrIdx="0">
    <p:extLst>
      <p:ext uri="{19B8F6BF-5375-455C-9EA6-DF929625EA0E}">
        <p15:presenceInfo xmlns:p15="http://schemas.microsoft.com/office/powerpoint/2012/main" userId="S-1-5-21-1041041853-1674589916-1039276024-66816" providerId="AD"/>
      </p:ext>
    </p:extLst>
  </p:cmAuthor>
  <p:cmAuthor id="2" name="Isdefe" initials="VDLMD" lastIdx="2" clrIdx="1">
    <p:extLst>
      <p:ext uri="{19B8F6BF-5375-455C-9EA6-DF929625EA0E}">
        <p15:presenceInfo xmlns:p15="http://schemas.microsoft.com/office/powerpoint/2012/main" userId="Isdefe" providerId="None"/>
      </p:ext>
    </p:extLst>
  </p:cmAuthor>
  <p:cmAuthor id="3" name="Tovar Rodriguez, Francisco Gabriel" initials="TRFG" lastIdx="1" clrIdx="3">
    <p:extLst>
      <p:ext uri="{19B8F6BF-5375-455C-9EA6-DF929625EA0E}">
        <p15:presenceInfo xmlns:p15="http://schemas.microsoft.com/office/powerpoint/2012/main" userId="S-1-5-21-1041041853-1674589916-1039276024-717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DED8"/>
    <a:srgbClr val="D6FCFE"/>
    <a:srgbClr val="05868E"/>
    <a:srgbClr val="006D67"/>
    <a:srgbClr val="005F61"/>
    <a:srgbClr val="00534E"/>
    <a:srgbClr val="A0E886"/>
    <a:srgbClr val="10AD9B"/>
    <a:srgbClr val="05BEC7"/>
    <a:srgbClr val="05FF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20" autoAdjust="0"/>
    <p:restoredTop sz="94095" autoAdjust="0"/>
  </p:normalViewPr>
  <p:slideViewPr>
    <p:cSldViewPr snapToGrid="0">
      <p:cViewPr varScale="1">
        <p:scale>
          <a:sx n="41" d="100"/>
          <a:sy n="41" d="100"/>
        </p:scale>
        <p:origin x="317" y="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1131"/>
    </p:cViewPr>
  </p:sorterViewPr>
  <p:notesViewPr>
    <p:cSldViewPr snapToGrid="0">
      <p:cViewPr varScale="1">
        <p:scale>
          <a:sx n="69" d="100"/>
          <a:sy n="69" d="100"/>
        </p:scale>
        <p:origin x="3096" y="10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E67FFF-B4DC-4954-A1FF-1ABA41AC9DDB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s-ES"/>
        </a:p>
      </dgm:t>
    </dgm:pt>
    <dgm:pt modelId="{C0228639-836B-4E04-A55F-EDD9CAF68429}">
      <dgm:prSet phldrT="[Texto]"/>
      <dgm:spPr/>
      <dgm:t>
        <a:bodyPr/>
        <a:lstStyle/>
        <a:p>
          <a:r>
            <a:rPr lang="es-ES" dirty="0">
              <a:latin typeface="Helvetica Neue Medium"/>
            </a:rPr>
            <a:t>Ariño</a:t>
          </a:r>
        </a:p>
      </dgm:t>
    </dgm:pt>
    <dgm:pt modelId="{3BD50C45-AF8D-4951-9389-266E3B1B19F1}" type="parTrans" cxnId="{243512E8-A1E3-4A68-B7F2-C6BB8396FBCB}">
      <dgm:prSet/>
      <dgm:spPr/>
      <dgm:t>
        <a:bodyPr/>
        <a:lstStyle/>
        <a:p>
          <a:endParaRPr lang="es-ES"/>
        </a:p>
      </dgm:t>
    </dgm:pt>
    <dgm:pt modelId="{04B9A56E-BB00-4A84-8B03-8769A34B4063}" type="sibTrans" cxnId="{243512E8-A1E3-4A68-B7F2-C6BB8396FBCB}">
      <dgm:prSet/>
      <dgm:spPr/>
      <dgm:t>
        <a:bodyPr/>
        <a:lstStyle/>
        <a:p>
          <a:endParaRPr lang="es-ES"/>
        </a:p>
      </dgm:t>
    </dgm:pt>
    <dgm:pt modelId="{3CDC8574-36A0-486C-BB87-E4D5025C6C96}">
      <dgm:prSet phldrT="[Texto]"/>
      <dgm:spPr/>
      <dgm:t>
        <a:bodyPr/>
        <a:lstStyle/>
        <a:p>
          <a:r>
            <a:rPr lang="es-ES" dirty="0">
              <a:latin typeface="Helvetica Neue Medium"/>
            </a:rPr>
            <a:t>Santa María</a:t>
          </a:r>
        </a:p>
      </dgm:t>
    </dgm:pt>
    <dgm:pt modelId="{822A4520-0E17-49B9-A917-50A03B5E6E9D}" type="parTrans" cxnId="{2615DA64-12F7-4169-A2FB-53ADDCA73634}">
      <dgm:prSet/>
      <dgm:spPr/>
      <dgm:t>
        <a:bodyPr/>
        <a:lstStyle/>
        <a:p>
          <a:endParaRPr lang="es-ES"/>
        </a:p>
      </dgm:t>
    </dgm:pt>
    <dgm:pt modelId="{BE2D920D-64E6-46C3-B6DA-33B2A9C9EEA3}" type="sibTrans" cxnId="{2615DA64-12F7-4169-A2FB-53ADDCA73634}">
      <dgm:prSet/>
      <dgm:spPr/>
      <dgm:t>
        <a:bodyPr/>
        <a:lstStyle/>
        <a:p>
          <a:endParaRPr lang="es-ES"/>
        </a:p>
      </dgm:t>
    </dgm:pt>
    <dgm:pt modelId="{FE912B24-ED22-428F-8181-648059AD75CE}">
      <dgm:prSet phldrT="[Texto]"/>
      <dgm:spPr/>
      <dgm:t>
        <a:bodyPr/>
        <a:lstStyle/>
        <a:p>
          <a:r>
            <a:rPr lang="es-ES" dirty="0">
              <a:latin typeface="Helvetica Neue Medium"/>
            </a:rPr>
            <a:t>Foz Calanda</a:t>
          </a:r>
        </a:p>
      </dgm:t>
    </dgm:pt>
    <dgm:pt modelId="{035A1A89-B6A6-4CFE-A298-ED5480CC5712}" type="parTrans" cxnId="{283D6118-9AF6-421E-B780-0BB7F4F8DA9A}">
      <dgm:prSet/>
      <dgm:spPr/>
      <dgm:t>
        <a:bodyPr/>
        <a:lstStyle/>
        <a:p>
          <a:endParaRPr lang="es-ES"/>
        </a:p>
      </dgm:t>
    </dgm:pt>
    <dgm:pt modelId="{7443C821-EF28-456D-9591-02B3CCD51E4C}" type="sibTrans" cxnId="{283D6118-9AF6-421E-B780-0BB7F4F8DA9A}">
      <dgm:prSet/>
      <dgm:spPr/>
      <dgm:t>
        <a:bodyPr/>
        <a:lstStyle/>
        <a:p>
          <a:endParaRPr lang="es-ES"/>
        </a:p>
      </dgm:t>
    </dgm:pt>
    <dgm:pt modelId="{27CB429F-C88B-4528-9AA8-3D82FFD87D30}">
      <dgm:prSet phldrT="[Texto]"/>
      <dgm:spPr/>
      <dgm:t>
        <a:bodyPr/>
        <a:lstStyle/>
        <a:p>
          <a:r>
            <a:rPr lang="es-ES" dirty="0">
              <a:latin typeface="Helvetica Neue Medium"/>
            </a:rPr>
            <a:t>Carmen y Pura</a:t>
          </a:r>
        </a:p>
      </dgm:t>
    </dgm:pt>
    <dgm:pt modelId="{0BB2BC51-2D06-47F5-A29A-F580F1111A3E}" type="parTrans" cxnId="{C9F249F1-292E-46E8-9FB8-A507B934FB42}">
      <dgm:prSet/>
      <dgm:spPr/>
      <dgm:t>
        <a:bodyPr/>
        <a:lstStyle/>
        <a:p>
          <a:endParaRPr lang="es-ES"/>
        </a:p>
      </dgm:t>
    </dgm:pt>
    <dgm:pt modelId="{09C6F360-A9A4-40DC-BB73-32E576D90A14}" type="sibTrans" cxnId="{C9F249F1-292E-46E8-9FB8-A507B934FB42}">
      <dgm:prSet/>
      <dgm:spPr/>
      <dgm:t>
        <a:bodyPr/>
        <a:lstStyle/>
        <a:p>
          <a:endParaRPr lang="es-ES"/>
        </a:p>
      </dgm:t>
    </dgm:pt>
    <dgm:pt modelId="{EB41FA7A-6AE6-420F-9BD2-7CB08B023CA7}">
      <dgm:prSet phldrT="[Texto]"/>
      <dgm:spPr/>
      <dgm:t>
        <a:bodyPr/>
        <a:lstStyle/>
        <a:p>
          <a:r>
            <a:rPr lang="es-ES" dirty="0">
              <a:latin typeface="Helvetica Neue Medium"/>
            </a:rPr>
            <a:t>Estercuel</a:t>
          </a:r>
        </a:p>
      </dgm:t>
    </dgm:pt>
    <dgm:pt modelId="{31892385-E23A-4DA6-BA4B-41628FE2CFA0}" type="parTrans" cxnId="{42D3E07A-B5A2-4148-A7F9-536FE56E0949}">
      <dgm:prSet/>
      <dgm:spPr/>
      <dgm:t>
        <a:bodyPr/>
        <a:lstStyle/>
        <a:p>
          <a:endParaRPr lang="es-ES"/>
        </a:p>
      </dgm:t>
    </dgm:pt>
    <dgm:pt modelId="{903B2B5F-38A6-4469-B13D-0EE853E624DF}" type="sibTrans" cxnId="{42D3E07A-B5A2-4148-A7F9-536FE56E0949}">
      <dgm:prSet/>
      <dgm:spPr/>
      <dgm:t>
        <a:bodyPr/>
        <a:lstStyle/>
        <a:p>
          <a:endParaRPr lang="es-ES"/>
        </a:p>
      </dgm:t>
    </dgm:pt>
    <dgm:pt modelId="{00F858C7-480A-4530-A801-075F5B8E1F83}">
      <dgm:prSet phldrT="[Texto]"/>
      <dgm:spPr/>
      <dgm:t>
        <a:bodyPr/>
        <a:lstStyle/>
        <a:p>
          <a:r>
            <a:rPr lang="es-ES" dirty="0">
              <a:latin typeface="Helvetica Neue Medium"/>
            </a:rPr>
            <a:t>Mi viña</a:t>
          </a:r>
        </a:p>
      </dgm:t>
    </dgm:pt>
    <dgm:pt modelId="{34A0606A-D983-4DF8-BCFC-67FD62DF1040}" type="parTrans" cxnId="{41F1558A-FA16-4CB0-B0DE-83E4098827E5}">
      <dgm:prSet/>
      <dgm:spPr/>
      <dgm:t>
        <a:bodyPr/>
        <a:lstStyle/>
        <a:p>
          <a:endParaRPr lang="es-ES"/>
        </a:p>
      </dgm:t>
    </dgm:pt>
    <dgm:pt modelId="{1921FEAC-3814-44C1-A2D4-138ECB3B1BF4}" type="sibTrans" cxnId="{41F1558A-FA16-4CB0-B0DE-83E4098827E5}">
      <dgm:prSet/>
      <dgm:spPr/>
      <dgm:t>
        <a:bodyPr/>
        <a:lstStyle/>
        <a:p>
          <a:endParaRPr lang="es-ES"/>
        </a:p>
      </dgm:t>
    </dgm:pt>
    <dgm:pt modelId="{44508FB3-B88C-4546-A33C-54C3BEE56159}">
      <dgm:prSet phldrT="[Texto]"/>
      <dgm:spPr/>
      <dgm:t>
        <a:bodyPr/>
        <a:lstStyle/>
        <a:p>
          <a:r>
            <a:rPr lang="es-ES" dirty="0">
              <a:latin typeface="Helvetica Neue Medium"/>
            </a:rPr>
            <a:t>Andorra</a:t>
          </a:r>
        </a:p>
      </dgm:t>
    </dgm:pt>
    <dgm:pt modelId="{48D5B0F2-C33D-437A-8358-EC55F3C93C14}" type="parTrans" cxnId="{884E7573-B565-4077-BAA0-46417D41C5B5}">
      <dgm:prSet/>
      <dgm:spPr/>
      <dgm:t>
        <a:bodyPr/>
        <a:lstStyle/>
        <a:p>
          <a:endParaRPr lang="es-ES"/>
        </a:p>
      </dgm:t>
    </dgm:pt>
    <dgm:pt modelId="{D504E224-9276-4B1E-BE37-85F990F991B4}" type="sibTrans" cxnId="{884E7573-B565-4077-BAA0-46417D41C5B5}">
      <dgm:prSet/>
      <dgm:spPr/>
      <dgm:t>
        <a:bodyPr/>
        <a:lstStyle/>
        <a:p>
          <a:endParaRPr lang="es-ES"/>
        </a:p>
      </dgm:t>
    </dgm:pt>
    <dgm:pt modelId="{FE1A00DC-39F1-4BBF-8020-C94D54A240D5}">
      <dgm:prSet phldrT="[Texto]"/>
      <dgm:spPr/>
      <dgm:t>
        <a:bodyPr/>
        <a:lstStyle/>
        <a:p>
          <a:r>
            <a:rPr lang="es-ES" dirty="0">
              <a:latin typeface="Helvetica Neue Medium"/>
            </a:rPr>
            <a:t>CT Teruel</a:t>
          </a:r>
        </a:p>
      </dgm:t>
    </dgm:pt>
    <dgm:pt modelId="{C242C115-4FFB-4081-9F95-DFAD59BAE24C}" type="parTrans" cxnId="{86908D3D-AA77-458F-9243-D24BC279A22D}">
      <dgm:prSet/>
      <dgm:spPr/>
      <dgm:t>
        <a:bodyPr/>
        <a:lstStyle/>
        <a:p>
          <a:endParaRPr lang="es-ES"/>
        </a:p>
      </dgm:t>
    </dgm:pt>
    <dgm:pt modelId="{0C6FFE95-5AE5-4AFE-93B6-C4E6F6BB1111}" type="sibTrans" cxnId="{86908D3D-AA77-458F-9243-D24BC279A22D}">
      <dgm:prSet/>
      <dgm:spPr/>
      <dgm:t>
        <a:bodyPr/>
        <a:lstStyle/>
        <a:p>
          <a:endParaRPr lang="es-ES"/>
        </a:p>
      </dgm:t>
    </dgm:pt>
    <dgm:pt modelId="{10F0F4C0-4A78-459C-8BBF-A31ECC764998}" type="pres">
      <dgm:prSet presAssocID="{A4E67FFF-B4DC-4954-A1FF-1ABA41AC9DDB}" presName="Name0" presStyleCnt="0">
        <dgm:presLayoutVars>
          <dgm:chMax/>
          <dgm:chPref/>
          <dgm:dir/>
        </dgm:presLayoutVars>
      </dgm:prSet>
      <dgm:spPr/>
    </dgm:pt>
    <dgm:pt modelId="{11214A46-C497-4E0E-BE42-858D52F53DA1}" type="pres">
      <dgm:prSet presAssocID="{C0228639-836B-4E04-A55F-EDD9CAF68429}" presName="composite" presStyleCnt="0">
        <dgm:presLayoutVars>
          <dgm:chMax val="1"/>
          <dgm:chPref val="1"/>
        </dgm:presLayoutVars>
      </dgm:prSet>
      <dgm:spPr/>
    </dgm:pt>
    <dgm:pt modelId="{0E4E7389-7B39-4DEE-AE84-959C1DF3C492}" type="pres">
      <dgm:prSet presAssocID="{C0228639-836B-4E04-A55F-EDD9CAF68429}" presName="Accent" presStyleLbl="trAlignAcc1" presStyleIdx="0" presStyleCnt="4">
        <dgm:presLayoutVars>
          <dgm:chMax val="0"/>
          <dgm:chPref val="0"/>
        </dgm:presLayoutVars>
      </dgm:prSet>
      <dgm:spPr/>
    </dgm:pt>
    <dgm:pt modelId="{B248A85E-1E0A-4687-81A6-61C9382F58A6}" type="pres">
      <dgm:prSet presAssocID="{C0228639-836B-4E04-A55F-EDD9CAF68429}" presName="Image" presStyleLbl="alignImgPlace1" presStyleIdx="0" presStyleCnt="4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9000" r="-59000"/>
          </a:stretch>
        </a:blipFill>
      </dgm:spPr>
    </dgm:pt>
    <dgm:pt modelId="{E366B51A-1A07-4DD5-A9EE-4474A90FDF9A}" type="pres">
      <dgm:prSet presAssocID="{C0228639-836B-4E04-A55F-EDD9CAF68429}" presName="ChildComposite" presStyleCnt="0"/>
      <dgm:spPr/>
    </dgm:pt>
    <dgm:pt modelId="{7559DBD7-9612-4073-88A0-DF0E41252F0D}" type="pres">
      <dgm:prSet presAssocID="{C0228639-836B-4E04-A55F-EDD9CAF68429}" presName="Child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7C97BC8-BCD0-4403-A101-7A576EDC097F}" type="pres">
      <dgm:prSet presAssocID="{C0228639-836B-4E04-A55F-EDD9CAF68429}" presName="Parent" presStyleLbl="revTx" presStyleIdx="0" presStyleCnt="4">
        <dgm:presLayoutVars>
          <dgm:chMax val="1"/>
          <dgm:chPref val="0"/>
          <dgm:bulletEnabled val="1"/>
        </dgm:presLayoutVars>
      </dgm:prSet>
      <dgm:spPr/>
    </dgm:pt>
    <dgm:pt modelId="{5956584F-62E2-42FA-94B4-E39279EB71D8}" type="pres">
      <dgm:prSet presAssocID="{04B9A56E-BB00-4A84-8B03-8769A34B4063}" presName="sibTrans" presStyleCnt="0"/>
      <dgm:spPr/>
    </dgm:pt>
    <dgm:pt modelId="{5BD368B1-4C2B-4BE8-9536-E47B5B716BF8}" type="pres">
      <dgm:prSet presAssocID="{FE912B24-ED22-428F-8181-648059AD75CE}" presName="composite" presStyleCnt="0">
        <dgm:presLayoutVars>
          <dgm:chMax val="1"/>
          <dgm:chPref val="1"/>
        </dgm:presLayoutVars>
      </dgm:prSet>
      <dgm:spPr/>
    </dgm:pt>
    <dgm:pt modelId="{1A1695DF-AC07-497F-9766-89C3B390B22F}" type="pres">
      <dgm:prSet presAssocID="{FE912B24-ED22-428F-8181-648059AD75CE}" presName="Accent" presStyleLbl="trAlignAcc1" presStyleIdx="1" presStyleCnt="4">
        <dgm:presLayoutVars>
          <dgm:chMax val="0"/>
          <dgm:chPref val="0"/>
        </dgm:presLayoutVars>
      </dgm:prSet>
      <dgm:spPr/>
    </dgm:pt>
    <dgm:pt modelId="{49462B81-8195-4F05-8027-815EE7FDBDE6}" type="pres">
      <dgm:prSet presAssocID="{FE912B24-ED22-428F-8181-648059AD75CE}" presName="Image" presStyleLbl="alignImgPlace1" presStyleIdx="1" presStyleCnt="4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4FD40445-6999-43CD-A6EC-C7B37C6BC951}" type="pres">
      <dgm:prSet presAssocID="{FE912B24-ED22-428F-8181-648059AD75CE}" presName="ChildComposite" presStyleCnt="0"/>
      <dgm:spPr/>
    </dgm:pt>
    <dgm:pt modelId="{04534227-C586-476D-A3E6-FB9209EAF651}" type="pres">
      <dgm:prSet presAssocID="{FE912B24-ED22-428F-8181-648059AD75CE}" presName="Child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E7FF7870-3F5E-4BA8-80CE-DFDF55B480E8}" type="pres">
      <dgm:prSet presAssocID="{FE912B24-ED22-428F-8181-648059AD75CE}" presName="Parent" presStyleLbl="revTx" presStyleIdx="1" presStyleCnt="4">
        <dgm:presLayoutVars>
          <dgm:chMax val="1"/>
          <dgm:chPref val="0"/>
          <dgm:bulletEnabled val="1"/>
        </dgm:presLayoutVars>
      </dgm:prSet>
      <dgm:spPr/>
    </dgm:pt>
    <dgm:pt modelId="{F61153F0-7194-43EE-9E83-6FCCAD7EA151}" type="pres">
      <dgm:prSet presAssocID="{7443C821-EF28-456D-9591-02B3CCD51E4C}" presName="sibTrans" presStyleCnt="0"/>
      <dgm:spPr/>
    </dgm:pt>
    <dgm:pt modelId="{D41DDFDC-CD0E-46C5-A83F-617211A7CC2B}" type="pres">
      <dgm:prSet presAssocID="{EB41FA7A-6AE6-420F-9BD2-7CB08B023CA7}" presName="composite" presStyleCnt="0">
        <dgm:presLayoutVars>
          <dgm:chMax val="1"/>
          <dgm:chPref val="1"/>
        </dgm:presLayoutVars>
      </dgm:prSet>
      <dgm:spPr/>
    </dgm:pt>
    <dgm:pt modelId="{5982C32D-9545-431D-860B-801F175BA660}" type="pres">
      <dgm:prSet presAssocID="{EB41FA7A-6AE6-420F-9BD2-7CB08B023CA7}" presName="Accent" presStyleLbl="trAlignAcc1" presStyleIdx="2" presStyleCnt="4">
        <dgm:presLayoutVars>
          <dgm:chMax val="0"/>
          <dgm:chPref val="0"/>
        </dgm:presLayoutVars>
      </dgm:prSet>
      <dgm:spPr/>
    </dgm:pt>
    <dgm:pt modelId="{46B5D429-4858-45A7-B2E4-3E022D9AA764}" type="pres">
      <dgm:prSet presAssocID="{EB41FA7A-6AE6-420F-9BD2-7CB08B023CA7}" presName="Image" presStyleLbl="alignImgPlace1" presStyleIdx="2" presStyleCnt="4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12866AC8-F7DF-4FE0-A499-70CD8C76B292}" type="pres">
      <dgm:prSet presAssocID="{EB41FA7A-6AE6-420F-9BD2-7CB08B023CA7}" presName="ChildComposite" presStyleCnt="0"/>
      <dgm:spPr/>
    </dgm:pt>
    <dgm:pt modelId="{280B481A-E7CA-47B3-98DD-EC5E6C7A168E}" type="pres">
      <dgm:prSet presAssocID="{EB41FA7A-6AE6-420F-9BD2-7CB08B023CA7}" presName="Child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57448D8-2872-49F7-A3C9-5C35030A1037}" type="pres">
      <dgm:prSet presAssocID="{EB41FA7A-6AE6-420F-9BD2-7CB08B023CA7}" presName="Parent" presStyleLbl="revTx" presStyleIdx="2" presStyleCnt="4">
        <dgm:presLayoutVars>
          <dgm:chMax val="1"/>
          <dgm:chPref val="0"/>
          <dgm:bulletEnabled val="1"/>
        </dgm:presLayoutVars>
      </dgm:prSet>
      <dgm:spPr/>
    </dgm:pt>
    <dgm:pt modelId="{974B7881-0C70-43CF-86B1-F77C185AECCB}" type="pres">
      <dgm:prSet presAssocID="{903B2B5F-38A6-4469-B13D-0EE853E624DF}" presName="sibTrans" presStyleCnt="0"/>
      <dgm:spPr/>
    </dgm:pt>
    <dgm:pt modelId="{59E88FC3-7851-4EFB-8FE7-1B39C1187863}" type="pres">
      <dgm:prSet presAssocID="{44508FB3-B88C-4546-A33C-54C3BEE56159}" presName="composite" presStyleCnt="0">
        <dgm:presLayoutVars>
          <dgm:chMax val="1"/>
          <dgm:chPref val="1"/>
        </dgm:presLayoutVars>
      </dgm:prSet>
      <dgm:spPr/>
    </dgm:pt>
    <dgm:pt modelId="{6C0ACD6D-CE55-4536-9385-4A16BDDCBE3E}" type="pres">
      <dgm:prSet presAssocID="{44508FB3-B88C-4546-A33C-54C3BEE56159}" presName="Accent" presStyleLbl="trAlignAcc1" presStyleIdx="3" presStyleCnt="4">
        <dgm:presLayoutVars>
          <dgm:chMax val="0"/>
          <dgm:chPref val="0"/>
        </dgm:presLayoutVars>
      </dgm:prSet>
      <dgm:spPr/>
    </dgm:pt>
    <dgm:pt modelId="{2856EB9E-6356-4558-B06E-DFC2628C732E}" type="pres">
      <dgm:prSet presAssocID="{44508FB3-B88C-4546-A33C-54C3BEE56159}" presName="Image" presStyleLbl="alignImgPlace1" presStyleIdx="3" presStyleCnt="4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8B87A7F0-41CF-4EBD-AE3F-5AB86FAF72B0}" type="pres">
      <dgm:prSet presAssocID="{44508FB3-B88C-4546-A33C-54C3BEE56159}" presName="ChildComposite" presStyleCnt="0"/>
      <dgm:spPr/>
    </dgm:pt>
    <dgm:pt modelId="{C1486157-2E9C-4BC6-9F9B-CFDC3482F552}" type="pres">
      <dgm:prSet presAssocID="{44508FB3-B88C-4546-A33C-54C3BEE56159}" presName="Child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99C1FF3-0F5E-48E8-825F-407A92377578}" type="pres">
      <dgm:prSet presAssocID="{44508FB3-B88C-4546-A33C-54C3BEE56159}" presName="Parent" presStyleLbl="revTx" presStyleIdx="3" presStyleCnt="4">
        <dgm:presLayoutVars>
          <dgm:chMax val="1"/>
          <dgm:chPref val="0"/>
          <dgm:bulletEnabled val="1"/>
        </dgm:presLayoutVars>
      </dgm:prSet>
      <dgm:spPr/>
    </dgm:pt>
  </dgm:ptLst>
  <dgm:cxnLst>
    <dgm:cxn modelId="{F9BD0010-D2F6-4A02-A4AB-3C2F35C45DE8}" type="presOf" srcId="{A4E67FFF-B4DC-4954-A1FF-1ABA41AC9DDB}" destId="{10F0F4C0-4A78-459C-8BBF-A31ECC764998}" srcOrd="0" destOrd="0" presId="urn:microsoft.com/office/officeart/2008/layout/CaptionedPictures"/>
    <dgm:cxn modelId="{283D6118-9AF6-421E-B780-0BB7F4F8DA9A}" srcId="{A4E67FFF-B4DC-4954-A1FF-1ABA41AC9DDB}" destId="{FE912B24-ED22-428F-8181-648059AD75CE}" srcOrd="1" destOrd="0" parTransId="{035A1A89-B6A6-4CFE-A298-ED5480CC5712}" sibTransId="{7443C821-EF28-456D-9591-02B3CCD51E4C}"/>
    <dgm:cxn modelId="{0CD08C30-DFEC-4930-88A4-8BB8F80113ED}" type="presOf" srcId="{00F858C7-480A-4530-A801-075F5B8E1F83}" destId="{280B481A-E7CA-47B3-98DD-EC5E6C7A168E}" srcOrd="0" destOrd="0" presId="urn:microsoft.com/office/officeart/2008/layout/CaptionedPictures"/>
    <dgm:cxn modelId="{BF629B31-4D84-4C4F-A90B-F2A2533E62D6}" type="presOf" srcId="{27CB429F-C88B-4528-9AA8-3D82FFD87D30}" destId="{04534227-C586-476D-A3E6-FB9209EAF651}" srcOrd="0" destOrd="0" presId="urn:microsoft.com/office/officeart/2008/layout/CaptionedPictures"/>
    <dgm:cxn modelId="{95C7FE39-FC2A-4B74-A185-42DE3BAAEE45}" type="presOf" srcId="{FE1A00DC-39F1-4BBF-8020-C94D54A240D5}" destId="{C1486157-2E9C-4BC6-9F9B-CFDC3482F552}" srcOrd="0" destOrd="0" presId="urn:microsoft.com/office/officeart/2008/layout/CaptionedPictures"/>
    <dgm:cxn modelId="{86908D3D-AA77-458F-9243-D24BC279A22D}" srcId="{44508FB3-B88C-4546-A33C-54C3BEE56159}" destId="{FE1A00DC-39F1-4BBF-8020-C94D54A240D5}" srcOrd="0" destOrd="0" parTransId="{C242C115-4FFB-4081-9F95-DFAD59BAE24C}" sibTransId="{0C6FFE95-5AE5-4AFE-93B6-C4E6F6BB1111}"/>
    <dgm:cxn modelId="{2615DA64-12F7-4169-A2FB-53ADDCA73634}" srcId="{C0228639-836B-4E04-A55F-EDD9CAF68429}" destId="{3CDC8574-36A0-486C-BB87-E4D5025C6C96}" srcOrd="0" destOrd="0" parTransId="{822A4520-0E17-49B9-A917-50A03B5E6E9D}" sibTransId="{BE2D920D-64E6-46C3-B6DA-33B2A9C9EEA3}"/>
    <dgm:cxn modelId="{FF578369-A2F0-4113-A476-922C0A06C76C}" type="presOf" srcId="{C0228639-836B-4E04-A55F-EDD9CAF68429}" destId="{87C97BC8-BCD0-4403-A101-7A576EDC097F}" srcOrd="0" destOrd="0" presId="urn:microsoft.com/office/officeart/2008/layout/CaptionedPictures"/>
    <dgm:cxn modelId="{2B777F4C-6E99-4F78-8006-2951FC9A64F5}" type="presOf" srcId="{FE912B24-ED22-428F-8181-648059AD75CE}" destId="{E7FF7870-3F5E-4BA8-80CE-DFDF55B480E8}" srcOrd="0" destOrd="0" presId="urn:microsoft.com/office/officeart/2008/layout/CaptionedPictures"/>
    <dgm:cxn modelId="{884E7573-B565-4077-BAA0-46417D41C5B5}" srcId="{A4E67FFF-B4DC-4954-A1FF-1ABA41AC9DDB}" destId="{44508FB3-B88C-4546-A33C-54C3BEE56159}" srcOrd="3" destOrd="0" parTransId="{48D5B0F2-C33D-437A-8358-EC55F3C93C14}" sibTransId="{D504E224-9276-4B1E-BE37-85F990F991B4}"/>
    <dgm:cxn modelId="{42D3E07A-B5A2-4148-A7F9-536FE56E0949}" srcId="{A4E67FFF-B4DC-4954-A1FF-1ABA41AC9DDB}" destId="{EB41FA7A-6AE6-420F-9BD2-7CB08B023CA7}" srcOrd="2" destOrd="0" parTransId="{31892385-E23A-4DA6-BA4B-41628FE2CFA0}" sibTransId="{903B2B5F-38A6-4469-B13D-0EE853E624DF}"/>
    <dgm:cxn modelId="{41F1558A-FA16-4CB0-B0DE-83E4098827E5}" srcId="{EB41FA7A-6AE6-420F-9BD2-7CB08B023CA7}" destId="{00F858C7-480A-4530-A801-075F5B8E1F83}" srcOrd="0" destOrd="0" parTransId="{34A0606A-D983-4DF8-BCFC-67FD62DF1040}" sibTransId="{1921FEAC-3814-44C1-A2D4-138ECB3B1BF4}"/>
    <dgm:cxn modelId="{AA52D7CA-3C8D-4FCD-B4B6-914681DA444D}" type="presOf" srcId="{EB41FA7A-6AE6-420F-9BD2-7CB08B023CA7}" destId="{757448D8-2872-49F7-A3C9-5C35030A1037}" srcOrd="0" destOrd="0" presId="urn:microsoft.com/office/officeart/2008/layout/CaptionedPictures"/>
    <dgm:cxn modelId="{9D6983D9-F10A-4472-813B-09BF05FD60E9}" type="presOf" srcId="{44508FB3-B88C-4546-A33C-54C3BEE56159}" destId="{099C1FF3-0F5E-48E8-825F-407A92377578}" srcOrd="0" destOrd="0" presId="urn:microsoft.com/office/officeart/2008/layout/CaptionedPictures"/>
    <dgm:cxn modelId="{CA438DE3-94D1-4E59-8E2C-21C338494DE9}" type="presOf" srcId="{3CDC8574-36A0-486C-BB87-E4D5025C6C96}" destId="{7559DBD7-9612-4073-88A0-DF0E41252F0D}" srcOrd="0" destOrd="0" presId="urn:microsoft.com/office/officeart/2008/layout/CaptionedPictures"/>
    <dgm:cxn modelId="{243512E8-A1E3-4A68-B7F2-C6BB8396FBCB}" srcId="{A4E67FFF-B4DC-4954-A1FF-1ABA41AC9DDB}" destId="{C0228639-836B-4E04-A55F-EDD9CAF68429}" srcOrd="0" destOrd="0" parTransId="{3BD50C45-AF8D-4951-9389-266E3B1B19F1}" sibTransId="{04B9A56E-BB00-4A84-8B03-8769A34B4063}"/>
    <dgm:cxn modelId="{C9F249F1-292E-46E8-9FB8-A507B934FB42}" srcId="{FE912B24-ED22-428F-8181-648059AD75CE}" destId="{27CB429F-C88B-4528-9AA8-3D82FFD87D30}" srcOrd="0" destOrd="0" parTransId="{0BB2BC51-2D06-47F5-A29A-F580F1111A3E}" sibTransId="{09C6F360-A9A4-40DC-BB73-32E576D90A14}"/>
    <dgm:cxn modelId="{F3F2B2C0-E4A3-4F6B-BE2A-8794C553B249}" type="presParOf" srcId="{10F0F4C0-4A78-459C-8BBF-A31ECC764998}" destId="{11214A46-C497-4E0E-BE42-858D52F53DA1}" srcOrd="0" destOrd="0" presId="urn:microsoft.com/office/officeart/2008/layout/CaptionedPictures"/>
    <dgm:cxn modelId="{FE177928-D3FD-4437-BCB3-10D46F972E57}" type="presParOf" srcId="{11214A46-C497-4E0E-BE42-858D52F53DA1}" destId="{0E4E7389-7B39-4DEE-AE84-959C1DF3C492}" srcOrd="0" destOrd="0" presId="urn:microsoft.com/office/officeart/2008/layout/CaptionedPictures"/>
    <dgm:cxn modelId="{E980CEBD-C0D4-46C4-B233-B187C9A41D77}" type="presParOf" srcId="{11214A46-C497-4E0E-BE42-858D52F53DA1}" destId="{B248A85E-1E0A-4687-81A6-61C9382F58A6}" srcOrd="1" destOrd="0" presId="urn:microsoft.com/office/officeart/2008/layout/CaptionedPictures"/>
    <dgm:cxn modelId="{2D6ABA51-9C5D-4ABA-8F07-C4B1FD59E2AD}" type="presParOf" srcId="{11214A46-C497-4E0E-BE42-858D52F53DA1}" destId="{E366B51A-1A07-4DD5-A9EE-4474A90FDF9A}" srcOrd="2" destOrd="0" presId="urn:microsoft.com/office/officeart/2008/layout/CaptionedPictures"/>
    <dgm:cxn modelId="{AA5F5081-21DD-4045-9098-13A38DE86D7F}" type="presParOf" srcId="{E366B51A-1A07-4DD5-A9EE-4474A90FDF9A}" destId="{7559DBD7-9612-4073-88A0-DF0E41252F0D}" srcOrd="0" destOrd="0" presId="urn:microsoft.com/office/officeart/2008/layout/CaptionedPictures"/>
    <dgm:cxn modelId="{FDD9D46E-33D9-4A27-968D-EED0887A6957}" type="presParOf" srcId="{E366B51A-1A07-4DD5-A9EE-4474A90FDF9A}" destId="{87C97BC8-BCD0-4403-A101-7A576EDC097F}" srcOrd="1" destOrd="0" presId="urn:microsoft.com/office/officeart/2008/layout/CaptionedPictures"/>
    <dgm:cxn modelId="{DD4191B7-2670-4296-91E7-CEE5158B086B}" type="presParOf" srcId="{10F0F4C0-4A78-459C-8BBF-A31ECC764998}" destId="{5956584F-62E2-42FA-94B4-E39279EB71D8}" srcOrd="1" destOrd="0" presId="urn:microsoft.com/office/officeart/2008/layout/CaptionedPictures"/>
    <dgm:cxn modelId="{930C65FF-84B6-4324-AD10-BDFF9AC39E1B}" type="presParOf" srcId="{10F0F4C0-4A78-459C-8BBF-A31ECC764998}" destId="{5BD368B1-4C2B-4BE8-9536-E47B5B716BF8}" srcOrd="2" destOrd="0" presId="urn:microsoft.com/office/officeart/2008/layout/CaptionedPictures"/>
    <dgm:cxn modelId="{8DC94F2D-6E1F-418B-83BB-1D7B1D2BAFDA}" type="presParOf" srcId="{5BD368B1-4C2B-4BE8-9536-E47B5B716BF8}" destId="{1A1695DF-AC07-497F-9766-89C3B390B22F}" srcOrd="0" destOrd="0" presId="urn:microsoft.com/office/officeart/2008/layout/CaptionedPictures"/>
    <dgm:cxn modelId="{646BEA63-3877-4758-94EA-38B9A4575ABE}" type="presParOf" srcId="{5BD368B1-4C2B-4BE8-9536-E47B5B716BF8}" destId="{49462B81-8195-4F05-8027-815EE7FDBDE6}" srcOrd="1" destOrd="0" presId="urn:microsoft.com/office/officeart/2008/layout/CaptionedPictures"/>
    <dgm:cxn modelId="{191CDA80-59F7-4030-999F-56CF5E08346E}" type="presParOf" srcId="{5BD368B1-4C2B-4BE8-9536-E47B5B716BF8}" destId="{4FD40445-6999-43CD-A6EC-C7B37C6BC951}" srcOrd="2" destOrd="0" presId="urn:microsoft.com/office/officeart/2008/layout/CaptionedPictures"/>
    <dgm:cxn modelId="{67B95377-0440-4642-9268-B92DACF205F6}" type="presParOf" srcId="{4FD40445-6999-43CD-A6EC-C7B37C6BC951}" destId="{04534227-C586-476D-A3E6-FB9209EAF651}" srcOrd="0" destOrd="0" presId="urn:microsoft.com/office/officeart/2008/layout/CaptionedPictures"/>
    <dgm:cxn modelId="{18E99620-D8D9-4F0F-BEDB-439BC747DC36}" type="presParOf" srcId="{4FD40445-6999-43CD-A6EC-C7B37C6BC951}" destId="{E7FF7870-3F5E-4BA8-80CE-DFDF55B480E8}" srcOrd="1" destOrd="0" presId="urn:microsoft.com/office/officeart/2008/layout/CaptionedPictures"/>
    <dgm:cxn modelId="{2FC384FC-D1B8-45DA-A342-FCCE4E5152AD}" type="presParOf" srcId="{10F0F4C0-4A78-459C-8BBF-A31ECC764998}" destId="{F61153F0-7194-43EE-9E83-6FCCAD7EA151}" srcOrd="3" destOrd="0" presId="urn:microsoft.com/office/officeart/2008/layout/CaptionedPictures"/>
    <dgm:cxn modelId="{39878E6E-81D4-48B3-AEC3-08C4553AB90B}" type="presParOf" srcId="{10F0F4C0-4A78-459C-8BBF-A31ECC764998}" destId="{D41DDFDC-CD0E-46C5-A83F-617211A7CC2B}" srcOrd="4" destOrd="0" presId="urn:microsoft.com/office/officeart/2008/layout/CaptionedPictures"/>
    <dgm:cxn modelId="{277A38C3-DE4C-462F-A18A-CB5F7EBC5C18}" type="presParOf" srcId="{D41DDFDC-CD0E-46C5-A83F-617211A7CC2B}" destId="{5982C32D-9545-431D-860B-801F175BA660}" srcOrd="0" destOrd="0" presId="urn:microsoft.com/office/officeart/2008/layout/CaptionedPictures"/>
    <dgm:cxn modelId="{D669BF79-1DF6-4D8C-A86B-D60228938872}" type="presParOf" srcId="{D41DDFDC-CD0E-46C5-A83F-617211A7CC2B}" destId="{46B5D429-4858-45A7-B2E4-3E022D9AA764}" srcOrd="1" destOrd="0" presId="urn:microsoft.com/office/officeart/2008/layout/CaptionedPictures"/>
    <dgm:cxn modelId="{BA8B15FB-333D-40DB-A8E4-F8E538EC6A89}" type="presParOf" srcId="{D41DDFDC-CD0E-46C5-A83F-617211A7CC2B}" destId="{12866AC8-F7DF-4FE0-A499-70CD8C76B292}" srcOrd="2" destOrd="0" presId="urn:microsoft.com/office/officeart/2008/layout/CaptionedPictures"/>
    <dgm:cxn modelId="{25A84997-A12E-45B7-9769-A7BFD2696949}" type="presParOf" srcId="{12866AC8-F7DF-4FE0-A499-70CD8C76B292}" destId="{280B481A-E7CA-47B3-98DD-EC5E6C7A168E}" srcOrd="0" destOrd="0" presId="urn:microsoft.com/office/officeart/2008/layout/CaptionedPictures"/>
    <dgm:cxn modelId="{F6F72DCE-101C-4EBE-B1C2-C8AEADA4EF5F}" type="presParOf" srcId="{12866AC8-F7DF-4FE0-A499-70CD8C76B292}" destId="{757448D8-2872-49F7-A3C9-5C35030A1037}" srcOrd="1" destOrd="0" presId="urn:microsoft.com/office/officeart/2008/layout/CaptionedPictures"/>
    <dgm:cxn modelId="{66EEBAA0-D688-4FB4-B8AD-80DF2D4BAA54}" type="presParOf" srcId="{10F0F4C0-4A78-459C-8BBF-A31ECC764998}" destId="{974B7881-0C70-43CF-86B1-F77C185AECCB}" srcOrd="5" destOrd="0" presId="urn:microsoft.com/office/officeart/2008/layout/CaptionedPictures"/>
    <dgm:cxn modelId="{4C7EAEE4-2108-4DAE-BB25-400DC665BE9D}" type="presParOf" srcId="{10F0F4C0-4A78-459C-8BBF-A31ECC764998}" destId="{59E88FC3-7851-4EFB-8FE7-1B39C1187863}" srcOrd="6" destOrd="0" presId="urn:microsoft.com/office/officeart/2008/layout/CaptionedPictures"/>
    <dgm:cxn modelId="{0CA5A323-E721-4EEA-B29C-10CF07D2DFBC}" type="presParOf" srcId="{59E88FC3-7851-4EFB-8FE7-1B39C1187863}" destId="{6C0ACD6D-CE55-4536-9385-4A16BDDCBE3E}" srcOrd="0" destOrd="0" presId="urn:microsoft.com/office/officeart/2008/layout/CaptionedPictures"/>
    <dgm:cxn modelId="{8549EB6D-350B-4922-B1BD-29C7DF3013B3}" type="presParOf" srcId="{59E88FC3-7851-4EFB-8FE7-1B39C1187863}" destId="{2856EB9E-6356-4558-B06E-DFC2628C732E}" srcOrd="1" destOrd="0" presId="urn:microsoft.com/office/officeart/2008/layout/CaptionedPictures"/>
    <dgm:cxn modelId="{C62E7FEE-19F6-4A47-8125-E11C6E3AE170}" type="presParOf" srcId="{59E88FC3-7851-4EFB-8FE7-1B39C1187863}" destId="{8B87A7F0-41CF-4EBD-AE3F-5AB86FAF72B0}" srcOrd="2" destOrd="0" presId="urn:microsoft.com/office/officeart/2008/layout/CaptionedPictures"/>
    <dgm:cxn modelId="{939ABC77-7C98-4C10-8DA2-4AA286B065A3}" type="presParOf" srcId="{8B87A7F0-41CF-4EBD-AE3F-5AB86FAF72B0}" destId="{C1486157-2E9C-4BC6-9F9B-CFDC3482F552}" srcOrd="0" destOrd="0" presId="urn:microsoft.com/office/officeart/2008/layout/CaptionedPictures"/>
    <dgm:cxn modelId="{6DE81A58-45F6-4710-9D90-89760F9B77ED}" type="presParOf" srcId="{8B87A7F0-41CF-4EBD-AE3F-5AB86FAF72B0}" destId="{099C1FF3-0F5E-48E8-825F-407A92377578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3DE710-6CAB-4AD0-AF3B-DDE10AEE618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9088373-3EC9-412D-A5AE-292B5285E064}">
      <dgm:prSet custT="1"/>
      <dgm:spPr>
        <a:solidFill>
          <a:srgbClr val="10AD9B"/>
        </a:solidFill>
      </dgm:spPr>
      <dgm:t>
        <a:bodyPr/>
        <a:lstStyle/>
        <a:p>
          <a:pPr algn="ctr"/>
          <a:r>
            <a:rPr lang="es-ES" sz="4700" b="1" i="0" baseline="0" dirty="0"/>
            <a:t>Orden TED/1240/2022 de 14 de diciembre. Ayudas dirigidas a PROYECTOS EMPRESARIALES GENERADORES DE EMPLEO</a:t>
          </a:r>
          <a:endParaRPr lang="es-ES" sz="4700" dirty="0"/>
        </a:p>
      </dgm:t>
    </dgm:pt>
    <dgm:pt modelId="{9A423E9C-E7EA-40A2-9E1B-E7C2D85B3B6A}" type="parTrans" cxnId="{BE76765F-315E-43D6-BAD2-ADFF1EFACC86}">
      <dgm:prSet/>
      <dgm:spPr/>
      <dgm:t>
        <a:bodyPr/>
        <a:lstStyle/>
        <a:p>
          <a:pPr algn="ctr"/>
          <a:endParaRPr lang="es-ES"/>
        </a:p>
      </dgm:t>
    </dgm:pt>
    <dgm:pt modelId="{704F0F70-43D4-4B34-B267-2A7AFC1B265C}" type="sibTrans" cxnId="{BE76765F-315E-43D6-BAD2-ADFF1EFACC86}">
      <dgm:prSet/>
      <dgm:spPr/>
      <dgm:t>
        <a:bodyPr/>
        <a:lstStyle/>
        <a:p>
          <a:pPr algn="ctr"/>
          <a:endParaRPr lang="es-ES"/>
        </a:p>
      </dgm:t>
    </dgm:pt>
    <dgm:pt modelId="{329FF8C4-95FD-4915-A5FB-A34102350AAB}" type="pres">
      <dgm:prSet presAssocID="{3E3DE710-6CAB-4AD0-AF3B-DDE10AEE6185}" presName="linear" presStyleCnt="0">
        <dgm:presLayoutVars>
          <dgm:animLvl val="lvl"/>
          <dgm:resizeHandles val="exact"/>
        </dgm:presLayoutVars>
      </dgm:prSet>
      <dgm:spPr/>
    </dgm:pt>
    <dgm:pt modelId="{070526C5-06D6-47BC-A3DE-A2B333746B8C}" type="pres">
      <dgm:prSet presAssocID="{B9088373-3EC9-412D-A5AE-292B5285E064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ABCEB0D-18AC-497C-9ADA-CA6A4A73225F}" type="presOf" srcId="{3E3DE710-6CAB-4AD0-AF3B-DDE10AEE6185}" destId="{329FF8C4-95FD-4915-A5FB-A34102350AAB}" srcOrd="0" destOrd="0" presId="urn:microsoft.com/office/officeart/2005/8/layout/vList2"/>
    <dgm:cxn modelId="{1513BC2C-C0FC-4818-843D-A62755B8DD03}" type="presOf" srcId="{B9088373-3EC9-412D-A5AE-292B5285E064}" destId="{070526C5-06D6-47BC-A3DE-A2B333746B8C}" srcOrd="0" destOrd="0" presId="urn:microsoft.com/office/officeart/2005/8/layout/vList2"/>
    <dgm:cxn modelId="{BE76765F-315E-43D6-BAD2-ADFF1EFACC86}" srcId="{3E3DE710-6CAB-4AD0-AF3B-DDE10AEE6185}" destId="{B9088373-3EC9-412D-A5AE-292B5285E064}" srcOrd="0" destOrd="0" parTransId="{9A423E9C-E7EA-40A2-9E1B-E7C2D85B3B6A}" sibTransId="{704F0F70-43D4-4B34-B267-2A7AFC1B265C}"/>
    <dgm:cxn modelId="{D82B2C02-BE0B-41CD-9E49-1FF312C9DA0C}" type="presParOf" srcId="{329FF8C4-95FD-4915-A5FB-A34102350AAB}" destId="{070526C5-06D6-47BC-A3DE-A2B333746B8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F99996-464E-42FF-94F5-3BAC20FEF20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AB44845-C248-4EC3-AB76-0D3D369695DE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S" b="1" i="0" baseline="0" dirty="0"/>
            <a:t>Orden TED/1239/2022 de 14 de diciembre. Ayudas dirigidas a PEQUEÑOS PROYECTOS DE INVERSIÓN QUE GENEREN O MANTENGAN EL EMPLEO</a:t>
          </a:r>
          <a:endParaRPr lang="es-ES" dirty="0"/>
        </a:p>
      </dgm:t>
    </dgm:pt>
    <dgm:pt modelId="{A8943EE0-A6F8-4C70-A16A-E070A7FE6447}" type="parTrans" cxnId="{09AD1531-5EFE-4A9E-815F-9D161D08057F}">
      <dgm:prSet/>
      <dgm:spPr/>
      <dgm:t>
        <a:bodyPr/>
        <a:lstStyle/>
        <a:p>
          <a:endParaRPr lang="es-ES"/>
        </a:p>
      </dgm:t>
    </dgm:pt>
    <dgm:pt modelId="{42709D6E-0E42-4BB5-BAFD-38849EAD8D9E}" type="sibTrans" cxnId="{09AD1531-5EFE-4A9E-815F-9D161D08057F}">
      <dgm:prSet/>
      <dgm:spPr/>
      <dgm:t>
        <a:bodyPr/>
        <a:lstStyle/>
        <a:p>
          <a:endParaRPr lang="es-ES"/>
        </a:p>
      </dgm:t>
    </dgm:pt>
    <dgm:pt modelId="{3B0207D6-6AA5-4F3C-B551-4C9996221017}" type="pres">
      <dgm:prSet presAssocID="{33F99996-464E-42FF-94F5-3BAC20FEF20B}" presName="Name0" presStyleCnt="0">
        <dgm:presLayoutVars>
          <dgm:dir/>
          <dgm:animLvl val="lvl"/>
          <dgm:resizeHandles val="exact"/>
        </dgm:presLayoutVars>
      </dgm:prSet>
      <dgm:spPr/>
    </dgm:pt>
    <dgm:pt modelId="{DEBA95FE-31A3-4BFB-80C1-6A1C053BB372}" type="pres">
      <dgm:prSet presAssocID="{4AB44845-C248-4EC3-AB76-0D3D369695DE}" presName="linNode" presStyleCnt="0"/>
      <dgm:spPr/>
    </dgm:pt>
    <dgm:pt modelId="{88FF45AE-5A8A-490A-828C-BB351C1334AE}" type="pres">
      <dgm:prSet presAssocID="{4AB44845-C248-4EC3-AB76-0D3D369695DE}" presName="parentText" presStyleLbl="node1" presStyleIdx="0" presStyleCnt="1" custScaleX="277778">
        <dgm:presLayoutVars>
          <dgm:chMax val="1"/>
          <dgm:bulletEnabled val="1"/>
        </dgm:presLayoutVars>
      </dgm:prSet>
      <dgm:spPr/>
    </dgm:pt>
  </dgm:ptLst>
  <dgm:cxnLst>
    <dgm:cxn modelId="{91B77E2A-72EE-46E3-8F6E-69975E1A629F}" type="presOf" srcId="{33F99996-464E-42FF-94F5-3BAC20FEF20B}" destId="{3B0207D6-6AA5-4F3C-B551-4C9996221017}" srcOrd="0" destOrd="0" presId="urn:microsoft.com/office/officeart/2005/8/layout/vList5"/>
    <dgm:cxn modelId="{09AD1531-5EFE-4A9E-815F-9D161D08057F}" srcId="{33F99996-464E-42FF-94F5-3BAC20FEF20B}" destId="{4AB44845-C248-4EC3-AB76-0D3D369695DE}" srcOrd="0" destOrd="0" parTransId="{A8943EE0-A6F8-4C70-A16A-E070A7FE6447}" sibTransId="{42709D6E-0E42-4BB5-BAFD-38849EAD8D9E}"/>
    <dgm:cxn modelId="{D61D9A98-046C-4977-8940-43348CDD7068}" type="presOf" srcId="{4AB44845-C248-4EC3-AB76-0D3D369695DE}" destId="{88FF45AE-5A8A-490A-828C-BB351C1334AE}" srcOrd="0" destOrd="0" presId="urn:microsoft.com/office/officeart/2005/8/layout/vList5"/>
    <dgm:cxn modelId="{093F047B-FB50-4690-99C0-FEA741F4A679}" type="presParOf" srcId="{3B0207D6-6AA5-4F3C-B551-4C9996221017}" destId="{DEBA95FE-31A3-4BFB-80C1-6A1C053BB372}" srcOrd="0" destOrd="0" presId="urn:microsoft.com/office/officeart/2005/8/layout/vList5"/>
    <dgm:cxn modelId="{4CD6179F-96D7-461D-9A21-61AC8E79A852}" type="presParOf" srcId="{DEBA95FE-31A3-4BFB-80C1-6A1C053BB372}" destId="{88FF45AE-5A8A-490A-828C-BB351C1334A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CED512-FB2E-487A-8B75-BADE1CDEB1FB}" type="doc">
      <dgm:prSet loTypeId="urn:microsoft.com/office/officeart/2005/8/layout/cycle6" loCatId="relationship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es-ES"/>
        </a:p>
      </dgm:t>
    </dgm:pt>
    <dgm:pt modelId="{65FBDD60-1DF0-49A8-8650-698B3417373A}">
      <dgm:prSet phldrT="[Texto]" custT="1"/>
      <dgm:spPr/>
      <dgm:t>
        <a:bodyPr/>
        <a:lstStyle/>
        <a:p>
          <a:pPr marL="0" marR="0" indent="0" algn="ctr" defTabSz="821531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es-ES" sz="3600" b="1" i="0" u="none" strike="noStrike" cap="none" spc="0" normalizeH="0" baseline="0" dirty="0">
              <a:ln/>
              <a:effectLst/>
              <a:uFillTx/>
              <a:latin typeface="Franklin Gothic Book" panose="020B0503020102020204" pitchFamily="34" charset="0"/>
              <a:ea typeface="Helvetica Neue"/>
              <a:cs typeface="Helvetica Neue"/>
              <a:sym typeface="Helvetica Neue"/>
            </a:rPr>
            <a:t>Nuevo Ámbito Geográfico</a:t>
          </a:r>
          <a:br>
            <a:rPr kumimoji="0" lang="es-ES" sz="3600" b="1" i="0" u="none" strike="noStrike" cap="none" spc="0" normalizeH="0" baseline="0" dirty="0">
              <a:ln/>
              <a:effectLst/>
              <a:uFillTx/>
              <a:latin typeface="Franklin Gothic Book" panose="020B0503020102020204" pitchFamily="34" charset="0"/>
              <a:ea typeface="Helvetica Neue"/>
              <a:cs typeface="Helvetica Neue"/>
              <a:sym typeface="Helvetica Neue"/>
            </a:rPr>
          </a:br>
          <a:r>
            <a:rPr kumimoji="0" lang="es-ES" sz="3600" b="1" i="0" u="none" strike="noStrike" cap="none" spc="0" normalizeH="0" baseline="0" dirty="0">
              <a:ln/>
              <a:effectLst/>
              <a:uFillTx/>
              <a:latin typeface="Franklin Gothic Book" panose="020B0503020102020204" pitchFamily="34" charset="0"/>
              <a:ea typeface="Helvetica Neue"/>
              <a:cs typeface="Helvetica Neue"/>
              <a:sym typeface="Helvetica Neue"/>
            </a:rPr>
            <a:t>CTJ</a:t>
          </a:r>
        </a:p>
      </dgm:t>
    </dgm:pt>
    <dgm:pt modelId="{95B4C815-5BAD-424E-B5F4-F98096B869FF}" type="parTrans" cxnId="{83343134-2FD0-489B-897A-F9D49D2760D0}">
      <dgm:prSet/>
      <dgm:spPr/>
      <dgm:t>
        <a:bodyPr/>
        <a:lstStyle/>
        <a:p>
          <a:endParaRPr lang="es-ES"/>
        </a:p>
      </dgm:t>
    </dgm:pt>
    <dgm:pt modelId="{7F04CB07-6933-4E40-8089-878D1BDC58EB}" type="sibTrans" cxnId="{83343134-2FD0-489B-897A-F9D49D2760D0}">
      <dgm:prSet/>
      <dgm:spPr/>
      <dgm:t>
        <a:bodyPr/>
        <a:lstStyle/>
        <a:p>
          <a:endParaRPr lang="es-ES"/>
        </a:p>
      </dgm:t>
    </dgm:pt>
    <dgm:pt modelId="{D7C90ABA-00DE-4D41-B9EE-1FED52F99396}">
      <dgm:prSet phldrT="[Texto]" custT="1"/>
      <dgm:spPr/>
      <dgm:t>
        <a:bodyPr/>
        <a:lstStyle/>
        <a:p>
          <a:pPr marL="0" indent="0" algn="ctr" defTabSz="821531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kumimoji="0" lang="es-ES" sz="3600" b="1" i="0" u="none" strike="noStrike" cap="none" spc="0" normalizeH="0" baseline="0" dirty="0">
              <a:ln/>
              <a:effectLst/>
              <a:uFillTx/>
              <a:latin typeface="Franklin Gothic Book" panose="020B0503020102020204" pitchFamily="34" charset="0"/>
              <a:ea typeface="Helvetica Neue"/>
              <a:cs typeface="Helvetica Neue"/>
              <a:sym typeface="Helvetica Neue"/>
            </a:rPr>
            <a:t>Nuevo sistema de cálculo de ayudas </a:t>
          </a:r>
          <a:endParaRPr kumimoji="0" lang="es-ES" sz="3600" b="1" i="0" u="none" strike="noStrike" cap="none" spc="0" normalizeH="0" baseline="0" dirty="0">
            <a:ln/>
            <a:effectLst/>
            <a:uFillTx/>
            <a:latin typeface="Franklin Gothic Book" panose="020B0503020102020204" pitchFamily="34" charset="0"/>
            <a:ea typeface="Helvetica Neue"/>
            <a:cs typeface="Helvetica Neue"/>
          </a:endParaRPr>
        </a:p>
      </dgm:t>
    </dgm:pt>
    <dgm:pt modelId="{02493279-8AE4-4F1B-9EF5-1122C7B639EE}" type="parTrans" cxnId="{366BBD17-7261-42B2-A64E-C7171B19884C}">
      <dgm:prSet/>
      <dgm:spPr/>
      <dgm:t>
        <a:bodyPr/>
        <a:lstStyle/>
        <a:p>
          <a:endParaRPr lang="es-ES"/>
        </a:p>
      </dgm:t>
    </dgm:pt>
    <dgm:pt modelId="{09EAC8B7-C501-4205-9072-3133C9A6F835}" type="sibTrans" cxnId="{366BBD17-7261-42B2-A64E-C7171B19884C}">
      <dgm:prSet/>
      <dgm:spPr/>
      <dgm:t>
        <a:bodyPr/>
        <a:lstStyle/>
        <a:p>
          <a:endParaRPr lang="es-ES"/>
        </a:p>
      </dgm:t>
    </dgm:pt>
    <dgm:pt modelId="{33C4DC4A-6EDA-47DD-AA87-C87AEA14E51B}">
      <dgm:prSet phldrT="[Texto]" custT="1"/>
      <dgm:spPr/>
      <dgm:t>
        <a:bodyPr/>
        <a:lstStyle/>
        <a:p>
          <a:pPr marL="0" marR="0" indent="0" algn="ctr" defTabSz="821531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es-ES" sz="3600" b="1" i="0" u="none" strike="noStrike" cap="none" spc="0" normalizeH="0" baseline="0" dirty="0">
              <a:ln/>
              <a:effectLst/>
              <a:uFillTx/>
              <a:latin typeface="Franklin Gothic Book" panose="020B0503020102020204" pitchFamily="34" charset="0"/>
              <a:ea typeface="Helvetica Neue"/>
              <a:cs typeface="Helvetica Neue"/>
            </a:rPr>
            <a:t>Mayor flexibilidad de las condiciones de mantenimiento de la ayuda</a:t>
          </a:r>
        </a:p>
      </dgm:t>
    </dgm:pt>
    <dgm:pt modelId="{86F7FAED-B634-4BA6-BF6B-AEBFE71D9B77}" type="parTrans" cxnId="{2BC47686-4427-45F1-A79E-7F08417FC596}">
      <dgm:prSet/>
      <dgm:spPr/>
      <dgm:t>
        <a:bodyPr/>
        <a:lstStyle/>
        <a:p>
          <a:endParaRPr lang="es-ES"/>
        </a:p>
      </dgm:t>
    </dgm:pt>
    <dgm:pt modelId="{B5F05AAB-D27E-4AB2-AB5E-D91989633F4C}" type="sibTrans" cxnId="{2BC47686-4427-45F1-A79E-7F08417FC596}">
      <dgm:prSet/>
      <dgm:spPr/>
      <dgm:t>
        <a:bodyPr/>
        <a:lstStyle/>
        <a:p>
          <a:endParaRPr lang="es-ES"/>
        </a:p>
      </dgm:t>
    </dgm:pt>
    <dgm:pt modelId="{EE5EC994-AEBF-49F3-AD5E-1A9F1568C296}">
      <dgm:prSet phldrT="[Texto]" custT="1"/>
      <dgm:spPr/>
      <dgm:t>
        <a:bodyPr/>
        <a:lstStyle/>
        <a:p>
          <a:pPr marL="0" marR="0" indent="0" algn="ctr" defTabSz="821531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es-ES" sz="3600" b="1" i="0" u="none" strike="noStrike" cap="none" spc="0" normalizeH="0" baseline="0" dirty="0">
              <a:ln/>
              <a:effectLst/>
              <a:uFillTx/>
              <a:latin typeface="Franklin Gothic Book" panose="020B0503020102020204" pitchFamily="34" charset="0"/>
              <a:ea typeface="Helvetica Neue"/>
              <a:cs typeface="Helvetica Neue"/>
            </a:rPr>
            <a:t>Ampliación de activos inmateriales elegibles: software, digitalización, etc.</a:t>
          </a:r>
        </a:p>
      </dgm:t>
    </dgm:pt>
    <dgm:pt modelId="{D0486964-0F58-444A-9869-B9F7DB971242}" type="parTrans" cxnId="{CB1066E6-D00A-41F1-AAFF-3ED805A7BB4D}">
      <dgm:prSet/>
      <dgm:spPr/>
      <dgm:t>
        <a:bodyPr/>
        <a:lstStyle/>
        <a:p>
          <a:endParaRPr lang="es-ES"/>
        </a:p>
      </dgm:t>
    </dgm:pt>
    <dgm:pt modelId="{A9FB52C5-19D7-4E13-B56A-44A11ABC48DB}" type="sibTrans" cxnId="{CB1066E6-D00A-41F1-AAFF-3ED805A7BB4D}">
      <dgm:prSet/>
      <dgm:spPr/>
      <dgm:t>
        <a:bodyPr/>
        <a:lstStyle/>
        <a:p>
          <a:endParaRPr lang="es-ES"/>
        </a:p>
      </dgm:t>
    </dgm:pt>
    <dgm:pt modelId="{74E4DCCA-459B-4989-8684-969371499C2E}">
      <dgm:prSet phldrT="[Texto]" custT="1"/>
      <dgm:spPr/>
      <dgm:t>
        <a:bodyPr/>
        <a:lstStyle/>
        <a:p>
          <a:pPr marL="0" marR="0" indent="0" algn="ctr" defTabSz="821531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es-ES" sz="3600" b="1" i="0" u="none" strike="noStrike" cap="none" spc="0" normalizeH="0" baseline="0" dirty="0">
              <a:ln/>
              <a:effectLst/>
              <a:uFillTx/>
              <a:latin typeface="Franklin Gothic Book" panose="020B0503020102020204" pitchFamily="34" charset="0"/>
              <a:ea typeface="Helvetica Neue"/>
              <a:cs typeface="Helvetica Neue"/>
            </a:rPr>
            <a:t>Mejora de criterios de valoración</a:t>
          </a:r>
          <a:endParaRPr kumimoji="0" lang="es-ES" sz="3600" b="1" i="0" u="none" strike="noStrike" cap="none" spc="0" normalizeH="0" baseline="0" dirty="0">
            <a:ln/>
            <a:effectLst/>
            <a:uFillTx/>
            <a:latin typeface="Franklin Gothic Book" panose="020B0503020102020204" pitchFamily="34" charset="0"/>
            <a:ea typeface="Helvetica Neue"/>
            <a:cs typeface="Helvetica Neue"/>
            <a:sym typeface="Helvetica Neue"/>
          </a:endParaRPr>
        </a:p>
      </dgm:t>
    </dgm:pt>
    <dgm:pt modelId="{C4A48754-AA1C-4725-8216-E4D7C6A28E6F}" type="sibTrans" cxnId="{D5AC7A68-0D61-48A7-AF85-4471715188A3}">
      <dgm:prSet/>
      <dgm:spPr/>
      <dgm:t>
        <a:bodyPr/>
        <a:lstStyle/>
        <a:p>
          <a:endParaRPr lang="es-ES"/>
        </a:p>
      </dgm:t>
    </dgm:pt>
    <dgm:pt modelId="{49D6F185-4BB5-4D71-A28D-9FC399FFAF41}" type="parTrans" cxnId="{D5AC7A68-0D61-48A7-AF85-4471715188A3}">
      <dgm:prSet/>
      <dgm:spPr/>
      <dgm:t>
        <a:bodyPr/>
        <a:lstStyle/>
        <a:p>
          <a:endParaRPr lang="es-ES"/>
        </a:p>
      </dgm:t>
    </dgm:pt>
    <dgm:pt modelId="{2ED38CC9-3B1A-4789-A999-2DC916C2D740}">
      <dgm:prSet phldrT="[Texto]" custT="1"/>
      <dgm:spPr/>
      <dgm:t>
        <a:bodyPr/>
        <a:lstStyle/>
        <a:p>
          <a:pPr marR="0" rtl="0" fontAlgn="auto" latinLnBrk="0" hangingPunct="0">
            <a:lnSpc>
              <a:spcPct val="100000"/>
            </a:lnSpc>
            <a:buClrTx/>
            <a:buSzTx/>
            <a:buFontTx/>
            <a:tabLst/>
          </a:pPr>
          <a:r>
            <a:rPr kumimoji="0" lang="es-ES" sz="3600" b="1" i="0" u="none" strike="noStrike" cap="none" spc="0" normalizeH="0" baseline="0" dirty="0">
              <a:ln/>
              <a:effectLst/>
              <a:uFillTx/>
              <a:latin typeface="Franklin Gothic Book" panose="020B0503020102020204" pitchFamily="34" charset="0"/>
              <a:ea typeface="Helvetica Neue"/>
              <a:cs typeface="Helvetica Neue"/>
            </a:rPr>
            <a:t>Incremento esperado de las intensidades de ayudas</a:t>
          </a:r>
        </a:p>
      </dgm:t>
    </dgm:pt>
    <dgm:pt modelId="{B8D7C41F-6BBE-45F9-A8F3-F20F00B1345A}" type="sibTrans" cxnId="{F98A2A4E-25C4-4995-8455-8CF41F3F51AF}">
      <dgm:prSet/>
      <dgm:spPr/>
      <dgm:t>
        <a:bodyPr/>
        <a:lstStyle/>
        <a:p>
          <a:endParaRPr lang="es-ES"/>
        </a:p>
      </dgm:t>
    </dgm:pt>
    <dgm:pt modelId="{CFCC5A5C-5B47-4F8C-A228-44257D511FBA}" type="parTrans" cxnId="{F98A2A4E-25C4-4995-8455-8CF41F3F51AF}">
      <dgm:prSet/>
      <dgm:spPr/>
      <dgm:t>
        <a:bodyPr/>
        <a:lstStyle/>
        <a:p>
          <a:endParaRPr lang="es-ES"/>
        </a:p>
      </dgm:t>
    </dgm:pt>
    <dgm:pt modelId="{899C59EB-3F55-47B3-804D-4E571AD2F607}" type="pres">
      <dgm:prSet presAssocID="{36CED512-FB2E-487A-8B75-BADE1CDEB1FB}" presName="cycle" presStyleCnt="0">
        <dgm:presLayoutVars>
          <dgm:dir/>
          <dgm:resizeHandles val="exact"/>
        </dgm:presLayoutVars>
      </dgm:prSet>
      <dgm:spPr/>
    </dgm:pt>
    <dgm:pt modelId="{9F62DC5D-3386-407F-93DE-F70AB322B754}" type="pres">
      <dgm:prSet presAssocID="{65FBDD60-1DF0-49A8-8650-698B3417373A}" presName="node" presStyleLbl="node1" presStyleIdx="0" presStyleCnt="6" custScaleX="122147" custRadScaleRad="100000" custRadScaleInc="-593">
        <dgm:presLayoutVars>
          <dgm:bulletEnabled val="1"/>
        </dgm:presLayoutVars>
      </dgm:prSet>
      <dgm:spPr/>
    </dgm:pt>
    <dgm:pt modelId="{E76AE739-A0AC-4E08-B5F5-B79C7BA84BDF}" type="pres">
      <dgm:prSet presAssocID="{65FBDD60-1DF0-49A8-8650-698B3417373A}" presName="spNode" presStyleCnt="0"/>
      <dgm:spPr/>
    </dgm:pt>
    <dgm:pt modelId="{E282E422-6474-473F-AC1E-1F2DD9B17129}" type="pres">
      <dgm:prSet presAssocID="{7F04CB07-6933-4E40-8089-878D1BDC58EB}" presName="sibTrans" presStyleLbl="sibTrans1D1" presStyleIdx="0" presStyleCnt="6"/>
      <dgm:spPr/>
    </dgm:pt>
    <dgm:pt modelId="{01FB1951-6825-425F-B36E-7B3FC4CC4318}" type="pres">
      <dgm:prSet presAssocID="{D7C90ABA-00DE-4D41-B9EE-1FED52F99396}" presName="node" presStyleLbl="node1" presStyleIdx="1" presStyleCnt="6" custScaleX="109093" custScaleY="163428" custRadScaleRad="102603" custRadScaleInc="16391">
        <dgm:presLayoutVars>
          <dgm:bulletEnabled val="1"/>
        </dgm:presLayoutVars>
      </dgm:prSet>
      <dgm:spPr/>
    </dgm:pt>
    <dgm:pt modelId="{F383C8E5-0CAC-49D8-A790-7779303606D4}" type="pres">
      <dgm:prSet presAssocID="{D7C90ABA-00DE-4D41-B9EE-1FED52F99396}" presName="spNode" presStyleCnt="0"/>
      <dgm:spPr/>
    </dgm:pt>
    <dgm:pt modelId="{08672D0D-A567-46C3-9C3E-C833D0EC7EA1}" type="pres">
      <dgm:prSet presAssocID="{09EAC8B7-C501-4205-9072-3133C9A6F835}" presName="sibTrans" presStyleLbl="sibTrans1D1" presStyleIdx="1" presStyleCnt="6"/>
      <dgm:spPr/>
    </dgm:pt>
    <dgm:pt modelId="{A5539761-10FA-404F-998F-7E29B08A2E75}" type="pres">
      <dgm:prSet presAssocID="{2ED38CC9-3B1A-4789-A999-2DC916C2D740}" presName="node" presStyleLbl="node1" presStyleIdx="2" presStyleCnt="6" custScaleX="139313" custScaleY="149032" custRadScaleRad="104656" custRadScaleInc="-44140">
        <dgm:presLayoutVars>
          <dgm:bulletEnabled val="1"/>
        </dgm:presLayoutVars>
      </dgm:prSet>
      <dgm:spPr/>
    </dgm:pt>
    <dgm:pt modelId="{9B9103DB-234E-4D3E-9AD0-CC6F19BD069F}" type="pres">
      <dgm:prSet presAssocID="{2ED38CC9-3B1A-4789-A999-2DC916C2D740}" presName="spNode" presStyleCnt="0"/>
      <dgm:spPr/>
    </dgm:pt>
    <dgm:pt modelId="{641500E3-F6DA-4E06-90CB-34406EF9C553}" type="pres">
      <dgm:prSet presAssocID="{B8D7C41F-6BBE-45F9-A8F3-F20F00B1345A}" presName="sibTrans" presStyleLbl="sibTrans1D1" presStyleIdx="2" presStyleCnt="6"/>
      <dgm:spPr/>
    </dgm:pt>
    <dgm:pt modelId="{C066BDE0-75A4-4891-B722-BB3E21E0C90B}" type="pres">
      <dgm:prSet presAssocID="{EE5EC994-AEBF-49F3-AD5E-1A9F1568C296}" presName="node" presStyleLbl="node1" presStyleIdx="3" presStyleCnt="6" custScaleX="169073" custScaleY="125280" custRadScaleRad="100009" custRadScaleInc="-3854">
        <dgm:presLayoutVars>
          <dgm:bulletEnabled val="1"/>
        </dgm:presLayoutVars>
      </dgm:prSet>
      <dgm:spPr/>
    </dgm:pt>
    <dgm:pt modelId="{3F38654B-2E98-4EF5-83F0-311AE4251BA1}" type="pres">
      <dgm:prSet presAssocID="{EE5EC994-AEBF-49F3-AD5E-1A9F1568C296}" presName="spNode" presStyleCnt="0"/>
      <dgm:spPr/>
    </dgm:pt>
    <dgm:pt modelId="{E351C281-D2D1-4AF2-BDE2-753E21C675F4}" type="pres">
      <dgm:prSet presAssocID="{A9FB52C5-19D7-4E13-B56A-44A11ABC48DB}" presName="sibTrans" presStyleLbl="sibTrans1D1" presStyleIdx="3" presStyleCnt="6"/>
      <dgm:spPr/>
    </dgm:pt>
    <dgm:pt modelId="{D7F30C4C-CEC5-4617-9097-E4362D19663F}" type="pres">
      <dgm:prSet presAssocID="{33C4DC4A-6EDA-47DD-AA87-C87AEA14E51B}" presName="node" presStyleLbl="node1" presStyleIdx="4" presStyleCnt="6" custScaleX="160172" custScaleY="149044" custRadScaleRad="107482" custRadScaleInc="47034">
        <dgm:presLayoutVars>
          <dgm:bulletEnabled val="1"/>
        </dgm:presLayoutVars>
      </dgm:prSet>
      <dgm:spPr/>
    </dgm:pt>
    <dgm:pt modelId="{DF93A73B-D495-4FAC-96A4-53A9938F8BED}" type="pres">
      <dgm:prSet presAssocID="{33C4DC4A-6EDA-47DD-AA87-C87AEA14E51B}" presName="spNode" presStyleCnt="0"/>
      <dgm:spPr/>
    </dgm:pt>
    <dgm:pt modelId="{684BCE6B-10EF-4B37-B379-ED42869D2A16}" type="pres">
      <dgm:prSet presAssocID="{B5F05AAB-D27E-4AB2-AB5E-D91989633F4C}" presName="sibTrans" presStyleLbl="sibTrans1D1" presStyleIdx="4" presStyleCnt="6"/>
      <dgm:spPr/>
    </dgm:pt>
    <dgm:pt modelId="{5F7CA349-9FF6-49DD-9698-E3CF069844F7}" type="pres">
      <dgm:prSet presAssocID="{74E4DCCA-459B-4989-8684-969371499C2E}" presName="node" presStyleLbl="node1" presStyleIdx="5" presStyleCnt="6" custScaleX="101083" custScaleY="163459" custRadScaleRad="107879" custRadScaleInc="-23476">
        <dgm:presLayoutVars>
          <dgm:bulletEnabled val="1"/>
        </dgm:presLayoutVars>
      </dgm:prSet>
      <dgm:spPr/>
    </dgm:pt>
    <dgm:pt modelId="{5E9EE8A0-CC9A-4179-A633-751EFA99DE78}" type="pres">
      <dgm:prSet presAssocID="{74E4DCCA-459B-4989-8684-969371499C2E}" presName="spNode" presStyleCnt="0"/>
      <dgm:spPr/>
    </dgm:pt>
    <dgm:pt modelId="{9BEDA89C-B6D3-4B73-8D4C-5BCFD1D48BA2}" type="pres">
      <dgm:prSet presAssocID="{C4A48754-AA1C-4725-8216-E4D7C6A28E6F}" presName="sibTrans" presStyleLbl="sibTrans1D1" presStyleIdx="5" presStyleCnt="6"/>
      <dgm:spPr/>
    </dgm:pt>
  </dgm:ptLst>
  <dgm:cxnLst>
    <dgm:cxn modelId="{50DB6F08-6A71-435C-8AA6-5F455B24748D}" type="presOf" srcId="{A9FB52C5-19D7-4E13-B56A-44A11ABC48DB}" destId="{E351C281-D2D1-4AF2-BDE2-753E21C675F4}" srcOrd="0" destOrd="0" presId="urn:microsoft.com/office/officeart/2005/8/layout/cycle6"/>
    <dgm:cxn modelId="{4FDFDF0D-E23C-47F3-B7AF-D51CB16DE85B}" type="presOf" srcId="{74E4DCCA-459B-4989-8684-969371499C2E}" destId="{5F7CA349-9FF6-49DD-9698-E3CF069844F7}" srcOrd="0" destOrd="0" presId="urn:microsoft.com/office/officeart/2005/8/layout/cycle6"/>
    <dgm:cxn modelId="{F436CD10-3652-4DF7-BA69-0477A44B3160}" type="presOf" srcId="{36CED512-FB2E-487A-8B75-BADE1CDEB1FB}" destId="{899C59EB-3F55-47B3-804D-4E571AD2F607}" srcOrd="0" destOrd="0" presId="urn:microsoft.com/office/officeart/2005/8/layout/cycle6"/>
    <dgm:cxn modelId="{366BBD17-7261-42B2-A64E-C7171B19884C}" srcId="{36CED512-FB2E-487A-8B75-BADE1CDEB1FB}" destId="{D7C90ABA-00DE-4D41-B9EE-1FED52F99396}" srcOrd="1" destOrd="0" parTransId="{02493279-8AE4-4F1B-9EF5-1122C7B639EE}" sibTransId="{09EAC8B7-C501-4205-9072-3133C9A6F835}"/>
    <dgm:cxn modelId="{418F3E22-CE2D-4BE2-8C5E-8725B5A4D04B}" type="presOf" srcId="{D7C90ABA-00DE-4D41-B9EE-1FED52F99396}" destId="{01FB1951-6825-425F-B36E-7B3FC4CC4318}" srcOrd="0" destOrd="0" presId="urn:microsoft.com/office/officeart/2005/8/layout/cycle6"/>
    <dgm:cxn modelId="{5332B527-867D-4356-9A5E-E6CCD73B5D5A}" type="presOf" srcId="{33C4DC4A-6EDA-47DD-AA87-C87AEA14E51B}" destId="{D7F30C4C-CEC5-4617-9097-E4362D19663F}" srcOrd="0" destOrd="0" presId="urn:microsoft.com/office/officeart/2005/8/layout/cycle6"/>
    <dgm:cxn modelId="{83343134-2FD0-489B-897A-F9D49D2760D0}" srcId="{36CED512-FB2E-487A-8B75-BADE1CDEB1FB}" destId="{65FBDD60-1DF0-49A8-8650-698B3417373A}" srcOrd="0" destOrd="0" parTransId="{95B4C815-5BAD-424E-B5F4-F98096B869FF}" sibTransId="{7F04CB07-6933-4E40-8089-878D1BDC58EB}"/>
    <dgm:cxn modelId="{BCC8C05C-8A1A-46DC-B607-8C4C8FC0B355}" type="presOf" srcId="{65FBDD60-1DF0-49A8-8650-698B3417373A}" destId="{9F62DC5D-3386-407F-93DE-F70AB322B754}" srcOrd="0" destOrd="0" presId="urn:microsoft.com/office/officeart/2005/8/layout/cycle6"/>
    <dgm:cxn modelId="{D5AC7A68-0D61-48A7-AF85-4471715188A3}" srcId="{36CED512-FB2E-487A-8B75-BADE1CDEB1FB}" destId="{74E4DCCA-459B-4989-8684-969371499C2E}" srcOrd="5" destOrd="0" parTransId="{49D6F185-4BB5-4D71-A28D-9FC399FFAF41}" sibTransId="{C4A48754-AA1C-4725-8216-E4D7C6A28E6F}"/>
    <dgm:cxn modelId="{F98A2A4E-25C4-4995-8455-8CF41F3F51AF}" srcId="{36CED512-FB2E-487A-8B75-BADE1CDEB1FB}" destId="{2ED38CC9-3B1A-4789-A999-2DC916C2D740}" srcOrd="2" destOrd="0" parTransId="{CFCC5A5C-5B47-4F8C-A228-44257D511FBA}" sibTransId="{B8D7C41F-6BBE-45F9-A8F3-F20F00B1345A}"/>
    <dgm:cxn modelId="{1CCFD17B-13BF-46F3-92CF-7B1670A320A3}" type="presOf" srcId="{B5F05AAB-D27E-4AB2-AB5E-D91989633F4C}" destId="{684BCE6B-10EF-4B37-B379-ED42869D2A16}" srcOrd="0" destOrd="0" presId="urn:microsoft.com/office/officeart/2005/8/layout/cycle6"/>
    <dgm:cxn modelId="{068DFE7C-7EFA-41E5-8B9E-87F4E8BD39AD}" type="presOf" srcId="{C4A48754-AA1C-4725-8216-E4D7C6A28E6F}" destId="{9BEDA89C-B6D3-4B73-8D4C-5BCFD1D48BA2}" srcOrd="0" destOrd="0" presId="urn:microsoft.com/office/officeart/2005/8/layout/cycle6"/>
    <dgm:cxn modelId="{2BC47686-4427-45F1-A79E-7F08417FC596}" srcId="{36CED512-FB2E-487A-8B75-BADE1CDEB1FB}" destId="{33C4DC4A-6EDA-47DD-AA87-C87AEA14E51B}" srcOrd="4" destOrd="0" parTransId="{86F7FAED-B634-4BA6-BF6B-AEBFE71D9B77}" sibTransId="{B5F05AAB-D27E-4AB2-AB5E-D91989633F4C}"/>
    <dgm:cxn modelId="{3F65908C-718B-40E3-9D58-FA5DD09B9FAD}" type="presOf" srcId="{2ED38CC9-3B1A-4789-A999-2DC916C2D740}" destId="{A5539761-10FA-404F-998F-7E29B08A2E75}" srcOrd="0" destOrd="0" presId="urn:microsoft.com/office/officeart/2005/8/layout/cycle6"/>
    <dgm:cxn modelId="{A8DCC0A9-EBB9-4BDF-969F-1B67DBDB406E}" type="presOf" srcId="{7F04CB07-6933-4E40-8089-878D1BDC58EB}" destId="{E282E422-6474-473F-AC1E-1F2DD9B17129}" srcOrd="0" destOrd="0" presId="urn:microsoft.com/office/officeart/2005/8/layout/cycle6"/>
    <dgm:cxn modelId="{ABF224C3-D665-41ED-8BD0-1D4DD7C40A32}" type="presOf" srcId="{B8D7C41F-6BBE-45F9-A8F3-F20F00B1345A}" destId="{641500E3-F6DA-4E06-90CB-34406EF9C553}" srcOrd="0" destOrd="0" presId="urn:microsoft.com/office/officeart/2005/8/layout/cycle6"/>
    <dgm:cxn modelId="{52D82FDB-AAF9-41DE-8636-C7F7B9349221}" type="presOf" srcId="{EE5EC994-AEBF-49F3-AD5E-1A9F1568C296}" destId="{C066BDE0-75A4-4891-B722-BB3E21E0C90B}" srcOrd="0" destOrd="0" presId="urn:microsoft.com/office/officeart/2005/8/layout/cycle6"/>
    <dgm:cxn modelId="{4BC2DEE3-F082-42D4-97FA-EF95CB20B046}" type="presOf" srcId="{09EAC8B7-C501-4205-9072-3133C9A6F835}" destId="{08672D0D-A567-46C3-9C3E-C833D0EC7EA1}" srcOrd="0" destOrd="0" presId="urn:microsoft.com/office/officeart/2005/8/layout/cycle6"/>
    <dgm:cxn modelId="{CB1066E6-D00A-41F1-AAFF-3ED805A7BB4D}" srcId="{36CED512-FB2E-487A-8B75-BADE1CDEB1FB}" destId="{EE5EC994-AEBF-49F3-AD5E-1A9F1568C296}" srcOrd="3" destOrd="0" parTransId="{D0486964-0F58-444A-9869-B9F7DB971242}" sibTransId="{A9FB52C5-19D7-4E13-B56A-44A11ABC48DB}"/>
    <dgm:cxn modelId="{4A274285-E2C0-4F5D-9D8F-954D96AFF5D7}" type="presParOf" srcId="{899C59EB-3F55-47B3-804D-4E571AD2F607}" destId="{9F62DC5D-3386-407F-93DE-F70AB322B754}" srcOrd="0" destOrd="0" presId="urn:microsoft.com/office/officeart/2005/8/layout/cycle6"/>
    <dgm:cxn modelId="{B69ADE68-70DD-415F-8E15-B02FC0B98333}" type="presParOf" srcId="{899C59EB-3F55-47B3-804D-4E571AD2F607}" destId="{E76AE739-A0AC-4E08-B5F5-B79C7BA84BDF}" srcOrd="1" destOrd="0" presId="urn:microsoft.com/office/officeart/2005/8/layout/cycle6"/>
    <dgm:cxn modelId="{4AFBEA87-483D-4864-8850-897FDB929AD0}" type="presParOf" srcId="{899C59EB-3F55-47B3-804D-4E571AD2F607}" destId="{E282E422-6474-473F-AC1E-1F2DD9B17129}" srcOrd="2" destOrd="0" presId="urn:microsoft.com/office/officeart/2005/8/layout/cycle6"/>
    <dgm:cxn modelId="{9CFAF5B7-1891-4BBB-8788-9C41F7A4BF8B}" type="presParOf" srcId="{899C59EB-3F55-47B3-804D-4E571AD2F607}" destId="{01FB1951-6825-425F-B36E-7B3FC4CC4318}" srcOrd="3" destOrd="0" presId="urn:microsoft.com/office/officeart/2005/8/layout/cycle6"/>
    <dgm:cxn modelId="{834995C3-502F-49FF-B93B-715DAC664A38}" type="presParOf" srcId="{899C59EB-3F55-47B3-804D-4E571AD2F607}" destId="{F383C8E5-0CAC-49D8-A790-7779303606D4}" srcOrd="4" destOrd="0" presId="urn:microsoft.com/office/officeart/2005/8/layout/cycle6"/>
    <dgm:cxn modelId="{6AC9E9E5-0C5C-4C53-B4E2-D321048B163E}" type="presParOf" srcId="{899C59EB-3F55-47B3-804D-4E571AD2F607}" destId="{08672D0D-A567-46C3-9C3E-C833D0EC7EA1}" srcOrd="5" destOrd="0" presId="urn:microsoft.com/office/officeart/2005/8/layout/cycle6"/>
    <dgm:cxn modelId="{D02D5503-6C2E-4CFC-B269-D6A1BEB32FF8}" type="presParOf" srcId="{899C59EB-3F55-47B3-804D-4E571AD2F607}" destId="{A5539761-10FA-404F-998F-7E29B08A2E75}" srcOrd="6" destOrd="0" presId="urn:microsoft.com/office/officeart/2005/8/layout/cycle6"/>
    <dgm:cxn modelId="{50B163CD-A1A9-4E63-990D-FCA3DD531FF0}" type="presParOf" srcId="{899C59EB-3F55-47B3-804D-4E571AD2F607}" destId="{9B9103DB-234E-4D3E-9AD0-CC6F19BD069F}" srcOrd="7" destOrd="0" presId="urn:microsoft.com/office/officeart/2005/8/layout/cycle6"/>
    <dgm:cxn modelId="{64378813-2D11-4CE1-80C0-C698520D2B84}" type="presParOf" srcId="{899C59EB-3F55-47B3-804D-4E571AD2F607}" destId="{641500E3-F6DA-4E06-90CB-34406EF9C553}" srcOrd="8" destOrd="0" presId="urn:microsoft.com/office/officeart/2005/8/layout/cycle6"/>
    <dgm:cxn modelId="{D12BA958-2C84-4EA6-B353-B4497FC5819A}" type="presParOf" srcId="{899C59EB-3F55-47B3-804D-4E571AD2F607}" destId="{C066BDE0-75A4-4891-B722-BB3E21E0C90B}" srcOrd="9" destOrd="0" presId="urn:microsoft.com/office/officeart/2005/8/layout/cycle6"/>
    <dgm:cxn modelId="{7C54C4ED-E805-4CDD-BCB2-93CF95E4A99D}" type="presParOf" srcId="{899C59EB-3F55-47B3-804D-4E571AD2F607}" destId="{3F38654B-2E98-4EF5-83F0-311AE4251BA1}" srcOrd="10" destOrd="0" presId="urn:microsoft.com/office/officeart/2005/8/layout/cycle6"/>
    <dgm:cxn modelId="{E56475A6-A8C7-4097-8E94-85C45094B031}" type="presParOf" srcId="{899C59EB-3F55-47B3-804D-4E571AD2F607}" destId="{E351C281-D2D1-4AF2-BDE2-753E21C675F4}" srcOrd="11" destOrd="0" presId="urn:microsoft.com/office/officeart/2005/8/layout/cycle6"/>
    <dgm:cxn modelId="{04EBF366-0F57-4711-97A8-7FE6F29B2BC7}" type="presParOf" srcId="{899C59EB-3F55-47B3-804D-4E571AD2F607}" destId="{D7F30C4C-CEC5-4617-9097-E4362D19663F}" srcOrd="12" destOrd="0" presId="urn:microsoft.com/office/officeart/2005/8/layout/cycle6"/>
    <dgm:cxn modelId="{0C4F3217-FF5F-40C8-AD7B-4A6607167060}" type="presParOf" srcId="{899C59EB-3F55-47B3-804D-4E571AD2F607}" destId="{DF93A73B-D495-4FAC-96A4-53A9938F8BED}" srcOrd="13" destOrd="0" presId="urn:microsoft.com/office/officeart/2005/8/layout/cycle6"/>
    <dgm:cxn modelId="{103EFEE1-2BAA-4340-B37A-296DA0D8D607}" type="presParOf" srcId="{899C59EB-3F55-47B3-804D-4E571AD2F607}" destId="{684BCE6B-10EF-4B37-B379-ED42869D2A16}" srcOrd="14" destOrd="0" presId="urn:microsoft.com/office/officeart/2005/8/layout/cycle6"/>
    <dgm:cxn modelId="{D97ADC38-1BAE-46F8-9320-4B6CFFC7C747}" type="presParOf" srcId="{899C59EB-3F55-47B3-804D-4E571AD2F607}" destId="{5F7CA349-9FF6-49DD-9698-E3CF069844F7}" srcOrd="15" destOrd="0" presId="urn:microsoft.com/office/officeart/2005/8/layout/cycle6"/>
    <dgm:cxn modelId="{9F974055-27D7-4C2F-A4AA-0D167046DB2F}" type="presParOf" srcId="{899C59EB-3F55-47B3-804D-4E571AD2F607}" destId="{5E9EE8A0-CC9A-4179-A633-751EFA99DE78}" srcOrd="16" destOrd="0" presId="urn:microsoft.com/office/officeart/2005/8/layout/cycle6"/>
    <dgm:cxn modelId="{172DEABB-9A68-4128-955F-3CC575D014FF}" type="presParOf" srcId="{899C59EB-3F55-47B3-804D-4E571AD2F607}" destId="{9BEDA89C-B6D3-4B73-8D4C-5BCFD1D48BA2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1072F10-9CD9-4439-8D6B-CFFC4A80DE1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4EFC02-9AB2-4E8E-A41C-DC1B7D7F2DE9}">
      <dgm:prSet custT="1"/>
      <dgm:spPr/>
      <dgm:t>
        <a:bodyPr/>
        <a:lstStyle/>
        <a:p>
          <a:r>
            <a:rPr lang="es-ES" sz="3600" b="0" dirty="0">
              <a:latin typeface="Franklin Gothic Book" panose="020B0503020102020204" pitchFamily="34" charset="0"/>
            </a:rPr>
            <a:t>Facilitar </a:t>
          </a:r>
          <a:r>
            <a:rPr lang="es-ES" sz="3600" b="1" dirty="0">
              <a:latin typeface="Franklin Gothic Book" panose="020B0503020102020204" pitchFamily="34" charset="0"/>
            </a:rPr>
            <a:t>servicios industriales </a:t>
          </a:r>
          <a:r>
            <a:rPr lang="es-ES" sz="3600" b="0" dirty="0">
              <a:latin typeface="Franklin Gothic Book" panose="020B0503020102020204" pitchFamily="34" charset="0"/>
            </a:rPr>
            <a:t>a las </a:t>
          </a:r>
          <a:r>
            <a:rPr lang="es-ES" sz="3600" b="1" dirty="0">
              <a:latin typeface="Franklin Gothic Book" panose="020B0503020102020204" pitchFamily="34" charset="0"/>
            </a:rPr>
            <a:t>empresas.</a:t>
          </a:r>
          <a:endParaRPr lang="en-US" sz="3600" b="1" dirty="0">
            <a:latin typeface="Franklin Gothic Book" panose="020B0503020102020204" pitchFamily="34" charset="0"/>
          </a:endParaRPr>
        </a:p>
      </dgm:t>
    </dgm:pt>
    <dgm:pt modelId="{2DC7E600-7476-4164-A639-A33A0D74797C}" type="parTrans" cxnId="{92FD8BDB-98AF-46F0-8943-F4D1973C6A2B}">
      <dgm:prSet/>
      <dgm:spPr/>
      <dgm:t>
        <a:bodyPr/>
        <a:lstStyle/>
        <a:p>
          <a:endParaRPr lang="en-US"/>
        </a:p>
      </dgm:t>
    </dgm:pt>
    <dgm:pt modelId="{4C444215-C8D4-4D6A-857E-317CF4350AD4}" type="sibTrans" cxnId="{92FD8BDB-98AF-46F0-8943-F4D1973C6A2B}">
      <dgm:prSet/>
      <dgm:spPr/>
      <dgm:t>
        <a:bodyPr/>
        <a:lstStyle/>
        <a:p>
          <a:endParaRPr lang="en-US"/>
        </a:p>
      </dgm:t>
    </dgm:pt>
    <dgm:pt modelId="{02881F35-9B35-470F-B2F1-AD29BAF887D9}">
      <dgm:prSet custT="1"/>
      <dgm:spPr/>
      <dgm:t>
        <a:bodyPr/>
        <a:lstStyle/>
        <a:p>
          <a:r>
            <a:rPr lang="es-ES" sz="3600" b="1" dirty="0">
              <a:latin typeface="Franklin Gothic Book" panose="020B0503020102020204" pitchFamily="34" charset="0"/>
            </a:rPr>
            <a:t>Residencias</a:t>
          </a:r>
          <a:r>
            <a:rPr lang="es-ES" sz="3600" b="0" dirty="0">
              <a:latin typeface="Franklin Gothic Book" panose="020B0503020102020204" pitchFamily="34" charset="0"/>
            </a:rPr>
            <a:t> y </a:t>
          </a:r>
          <a:r>
            <a:rPr lang="es-ES" sz="3600" b="1" dirty="0">
              <a:latin typeface="Franklin Gothic Book" panose="020B0503020102020204" pitchFamily="34" charset="0"/>
            </a:rPr>
            <a:t>centros de la tercera edad</a:t>
          </a:r>
          <a:r>
            <a:rPr lang="es-ES" sz="3600" b="0" dirty="0">
              <a:latin typeface="Franklin Gothic Book" panose="020B0503020102020204" pitchFamily="34" charset="0"/>
            </a:rPr>
            <a:t>, </a:t>
          </a:r>
          <a:r>
            <a:rPr lang="es-ES" sz="3600" dirty="0">
              <a:latin typeface="Franklin Gothic Book" panose="020B0503020102020204" pitchFamily="34" charset="0"/>
            </a:rPr>
            <a:t>discapacitados</a:t>
          </a:r>
          <a:r>
            <a:rPr lang="es-ES" sz="3600" b="0" dirty="0">
              <a:latin typeface="Franklin Gothic Book" panose="020B0503020102020204" pitchFamily="34" charset="0"/>
            </a:rPr>
            <a:t> y otras </a:t>
          </a:r>
          <a:r>
            <a:rPr lang="es-ES" sz="3600" b="1" dirty="0">
              <a:latin typeface="Franklin Gothic Book" panose="020B0503020102020204" pitchFamily="34" charset="0"/>
            </a:rPr>
            <a:t>actividades asistenciales y socio-sanitarias.</a:t>
          </a:r>
          <a:endParaRPr lang="en-US" sz="3600" b="1" dirty="0">
            <a:latin typeface="Franklin Gothic Book" panose="020B0503020102020204" pitchFamily="34" charset="0"/>
          </a:endParaRPr>
        </a:p>
      </dgm:t>
    </dgm:pt>
    <dgm:pt modelId="{EA6E235C-C73D-42D1-A51B-BC1272A03FCC}" type="parTrans" cxnId="{91C83680-1019-40FD-A24C-8364A35F5A3E}">
      <dgm:prSet/>
      <dgm:spPr/>
      <dgm:t>
        <a:bodyPr/>
        <a:lstStyle/>
        <a:p>
          <a:endParaRPr lang="en-US"/>
        </a:p>
      </dgm:t>
    </dgm:pt>
    <dgm:pt modelId="{9F8F2D9A-0462-47E9-8B01-701F2BCD5BE0}" type="sibTrans" cxnId="{91C83680-1019-40FD-A24C-8364A35F5A3E}">
      <dgm:prSet/>
      <dgm:spPr/>
      <dgm:t>
        <a:bodyPr/>
        <a:lstStyle/>
        <a:p>
          <a:endParaRPr lang="en-US"/>
        </a:p>
      </dgm:t>
    </dgm:pt>
    <dgm:pt modelId="{D8FD4411-93A1-4E70-9857-E2FAD877A54E}">
      <dgm:prSet custT="1"/>
      <dgm:spPr/>
      <dgm:t>
        <a:bodyPr/>
        <a:lstStyle/>
        <a:p>
          <a:r>
            <a:rPr lang="es-ES" sz="3600" b="1" dirty="0"/>
            <a:t>Alojamientos turísticos </a:t>
          </a:r>
          <a:r>
            <a:rPr lang="es-ES" sz="3600" b="0" dirty="0"/>
            <a:t>(no viviendas turísticas), </a:t>
          </a:r>
          <a:r>
            <a:rPr lang="es-ES" sz="3600" b="1" dirty="0"/>
            <a:t>actividades </a:t>
          </a:r>
          <a:r>
            <a:rPr lang="es-ES" sz="3600" b="0" dirty="0"/>
            <a:t>relacionadas con el </a:t>
          </a:r>
          <a:r>
            <a:rPr lang="es-ES" sz="3600" b="1" dirty="0"/>
            <a:t>turismo, ocio, medio ambiente y tiempo libre</a:t>
          </a:r>
          <a:r>
            <a:rPr lang="es-ES" sz="3600" b="0" dirty="0"/>
            <a:t>.</a:t>
          </a:r>
        </a:p>
        <a:p>
          <a:endParaRPr lang="en-US" sz="3600" dirty="0"/>
        </a:p>
      </dgm:t>
    </dgm:pt>
    <dgm:pt modelId="{52904960-F473-4ACA-BC0C-826A97678B2E}" type="parTrans" cxnId="{EEC148A7-51C1-4827-8742-02B13A84A405}">
      <dgm:prSet/>
      <dgm:spPr/>
      <dgm:t>
        <a:bodyPr/>
        <a:lstStyle/>
        <a:p>
          <a:endParaRPr lang="en-US"/>
        </a:p>
      </dgm:t>
    </dgm:pt>
    <dgm:pt modelId="{6FB8DFD3-86E0-4BBD-9378-C6C94AD67A0E}" type="sibTrans" cxnId="{EEC148A7-51C1-4827-8742-02B13A84A405}">
      <dgm:prSet/>
      <dgm:spPr/>
      <dgm:t>
        <a:bodyPr/>
        <a:lstStyle/>
        <a:p>
          <a:endParaRPr lang="en-US"/>
        </a:p>
      </dgm:t>
    </dgm:pt>
    <dgm:pt modelId="{90530F28-66BC-46D5-B78D-A6DA9924A707}">
      <dgm:prSet custT="1"/>
      <dgm:spPr/>
      <dgm:t>
        <a:bodyPr/>
        <a:lstStyle/>
        <a:p>
          <a:r>
            <a:rPr lang="es-ES" sz="3600" b="0" dirty="0"/>
            <a:t>Proyectos para el desarrollo de la </a:t>
          </a:r>
          <a:r>
            <a:rPr lang="es-ES" sz="3600" dirty="0"/>
            <a:t>sociedad de la información, innovación y nuevas tecnologías.</a:t>
          </a:r>
          <a:endParaRPr lang="en-US" sz="3600" dirty="0"/>
        </a:p>
      </dgm:t>
    </dgm:pt>
    <dgm:pt modelId="{68DC0518-7E41-4B4B-97CE-D1E6FAA35D50}" type="parTrans" cxnId="{5386B9DB-AE8D-4EBB-8630-618B38AE29D3}">
      <dgm:prSet/>
      <dgm:spPr/>
      <dgm:t>
        <a:bodyPr/>
        <a:lstStyle/>
        <a:p>
          <a:endParaRPr lang="en-US"/>
        </a:p>
      </dgm:t>
    </dgm:pt>
    <dgm:pt modelId="{E6506D42-1810-484E-8700-BE8964F82736}" type="sibTrans" cxnId="{5386B9DB-AE8D-4EBB-8630-618B38AE29D3}">
      <dgm:prSet/>
      <dgm:spPr/>
      <dgm:t>
        <a:bodyPr/>
        <a:lstStyle/>
        <a:p>
          <a:endParaRPr lang="en-US"/>
        </a:p>
      </dgm:t>
    </dgm:pt>
    <dgm:pt modelId="{DEC3E28B-1A4E-42EF-9485-89B30120C175}">
      <dgm:prSet custT="1"/>
      <dgm:spPr/>
      <dgm:t>
        <a:bodyPr/>
        <a:lstStyle/>
        <a:p>
          <a:r>
            <a:rPr lang="es-ES" sz="3600" dirty="0"/>
            <a:t>Comercio al por menor </a:t>
          </a:r>
          <a:r>
            <a:rPr lang="es-ES" sz="3600" b="0" dirty="0"/>
            <a:t>de productos producidos por el promotor en municipios</a:t>
          </a:r>
          <a:r>
            <a:rPr lang="es-ES" sz="3600" dirty="0"/>
            <a:t> de transición justa.</a:t>
          </a:r>
          <a:endParaRPr lang="en-US" sz="3600" dirty="0"/>
        </a:p>
      </dgm:t>
    </dgm:pt>
    <dgm:pt modelId="{0375549E-0346-4D9F-8E6D-FFD0C76BE1FE}" type="parTrans" cxnId="{3F2CB9CB-0747-4F44-9C7B-ED17AB5407D9}">
      <dgm:prSet/>
      <dgm:spPr/>
      <dgm:t>
        <a:bodyPr/>
        <a:lstStyle/>
        <a:p>
          <a:endParaRPr lang="en-US"/>
        </a:p>
      </dgm:t>
    </dgm:pt>
    <dgm:pt modelId="{87E481D2-C002-4323-924E-494F90A6D7A4}" type="sibTrans" cxnId="{3F2CB9CB-0747-4F44-9C7B-ED17AB5407D9}">
      <dgm:prSet/>
      <dgm:spPr/>
      <dgm:t>
        <a:bodyPr/>
        <a:lstStyle/>
        <a:p>
          <a:endParaRPr lang="en-US"/>
        </a:p>
      </dgm:t>
    </dgm:pt>
    <dgm:pt modelId="{AB699D91-D8A3-4F92-AAA9-0B8CE1814A11}" type="pres">
      <dgm:prSet presAssocID="{71072F10-9CD9-4439-8D6B-CFFC4A80DE1D}" presName="vert0" presStyleCnt="0">
        <dgm:presLayoutVars>
          <dgm:dir/>
          <dgm:animOne val="branch"/>
          <dgm:animLvl val="lvl"/>
        </dgm:presLayoutVars>
      </dgm:prSet>
      <dgm:spPr/>
    </dgm:pt>
    <dgm:pt modelId="{8E655840-7888-4848-9DB7-E927183E76F0}" type="pres">
      <dgm:prSet presAssocID="{DC4EFC02-9AB2-4E8E-A41C-DC1B7D7F2DE9}" presName="thickLine" presStyleLbl="alignNode1" presStyleIdx="0" presStyleCnt="5"/>
      <dgm:spPr/>
    </dgm:pt>
    <dgm:pt modelId="{8DBF76A3-5D26-4442-84B9-FC287201D9B8}" type="pres">
      <dgm:prSet presAssocID="{DC4EFC02-9AB2-4E8E-A41C-DC1B7D7F2DE9}" presName="horz1" presStyleCnt="0"/>
      <dgm:spPr/>
    </dgm:pt>
    <dgm:pt modelId="{1B842594-A65A-488F-B826-DB08221DB76B}" type="pres">
      <dgm:prSet presAssocID="{DC4EFC02-9AB2-4E8E-A41C-DC1B7D7F2DE9}" presName="tx1" presStyleLbl="revTx" presStyleIdx="0" presStyleCnt="5"/>
      <dgm:spPr/>
    </dgm:pt>
    <dgm:pt modelId="{AF2CA93B-013E-4647-9E14-36C91AFDFBA7}" type="pres">
      <dgm:prSet presAssocID="{DC4EFC02-9AB2-4E8E-A41C-DC1B7D7F2DE9}" presName="vert1" presStyleCnt="0"/>
      <dgm:spPr/>
    </dgm:pt>
    <dgm:pt modelId="{8A85A657-8FCA-46A8-A401-A1747DEB6CC3}" type="pres">
      <dgm:prSet presAssocID="{02881F35-9B35-470F-B2F1-AD29BAF887D9}" presName="thickLine" presStyleLbl="alignNode1" presStyleIdx="1" presStyleCnt="5"/>
      <dgm:spPr/>
    </dgm:pt>
    <dgm:pt modelId="{8ABB4F21-C231-4BBC-96EB-91F08A1C8D4C}" type="pres">
      <dgm:prSet presAssocID="{02881F35-9B35-470F-B2F1-AD29BAF887D9}" presName="horz1" presStyleCnt="0"/>
      <dgm:spPr/>
    </dgm:pt>
    <dgm:pt modelId="{5C1C0FFD-73FA-488B-A3B0-7C9B92882C12}" type="pres">
      <dgm:prSet presAssocID="{02881F35-9B35-470F-B2F1-AD29BAF887D9}" presName="tx1" presStyleLbl="revTx" presStyleIdx="1" presStyleCnt="5"/>
      <dgm:spPr/>
    </dgm:pt>
    <dgm:pt modelId="{59D67429-D1D8-49A7-B0E3-8049F2248ED1}" type="pres">
      <dgm:prSet presAssocID="{02881F35-9B35-470F-B2F1-AD29BAF887D9}" presName="vert1" presStyleCnt="0"/>
      <dgm:spPr/>
    </dgm:pt>
    <dgm:pt modelId="{108EDF07-F390-48CB-996B-115C6E5168BE}" type="pres">
      <dgm:prSet presAssocID="{D8FD4411-93A1-4E70-9857-E2FAD877A54E}" presName="thickLine" presStyleLbl="alignNode1" presStyleIdx="2" presStyleCnt="5"/>
      <dgm:spPr/>
    </dgm:pt>
    <dgm:pt modelId="{D6EE6DFC-0DDE-4EB9-825D-EF9F241BA15B}" type="pres">
      <dgm:prSet presAssocID="{D8FD4411-93A1-4E70-9857-E2FAD877A54E}" presName="horz1" presStyleCnt="0"/>
      <dgm:spPr/>
    </dgm:pt>
    <dgm:pt modelId="{79EBA62A-7EF9-4D98-8AB7-536FF0178B18}" type="pres">
      <dgm:prSet presAssocID="{D8FD4411-93A1-4E70-9857-E2FAD877A54E}" presName="tx1" presStyleLbl="revTx" presStyleIdx="2" presStyleCnt="5"/>
      <dgm:spPr/>
    </dgm:pt>
    <dgm:pt modelId="{AF52F6AE-24D1-46C9-A93A-15219FBA66B4}" type="pres">
      <dgm:prSet presAssocID="{D8FD4411-93A1-4E70-9857-E2FAD877A54E}" presName="vert1" presStyleCnt="0"/>
      <dgm:spPr/>
    </dgm:pt>
    <dgm:pt modelId="{FCB59986-32B7-4D1F-A98D-CB5F932E52B2}" type="pres">
      <dgm:prSet presAssocID="{90530F28-66BC-46D5-B78D-A6DA9924A707}" presName="thickLine" presStyleLbl="alignNode1" presStyleIdx="3" presStyleCnt="5"/>
      <dgm:spPr/>
    </dgm:pt>
    <dgm:pt modelId="{8563419E-A98B-4D06-A7BD-BEFD2C45D9D0}" type="pres">
      <dgm:prSet presAssocID="{90530F28-66BC-46D5-B78D-A6DA9924A707}" presName="horz1" presStyleCnt="0"/>
      <dgm:spPr/>
    </dgm:pt>
    <dgm:pt modelId="{D4C58E80-8651-4CDC-BE81-899A3628A67D}" type="pres">
      <dgm:prSet presAssocID="{90530F28-66BC-46D5-B78D-A6DA9924A707}" presName="tx1" presStyleLbl="revTx" presStyleIdx="3" presStyleCnt="5"/>
      <dgm:spPr/>
    </dgm:pt>
    <dgm:pt modelId="{836EA694-9788-4EC7-B39F-C9AC397E4B57}" type="pres">
      <dgm:prSet presAssocID="{90530F28-66BC-46D5-B78D-A6DA9924A707}" presName="vert1" presStyleCnt="0"/>
      <dgm:spPr/>
    </dgm:pt>
    <dgm:pt modelId="{0EFC8F60-3E1F-413E-9933-063C225797A0}" type="pres">
      <dgm:prSet presAssocID="{DEC3E28B-1A4E-42EF-9485-89B30120C175}" presName="thickLine" presStyleLbl="alignNode1" presStyleIdx="4" presStyleCnt="5"/>
      <dgm:spPr/>
    </dgm:pt>
    <dgm:pt modelId="{1D303DE8-F8A2-48B3-B885-F6A4274D82AD}" type="pres">
      <dgm:prSet presAssocID="{DEC3E28B-1A4E-42EF-9485-89B30120C175}" presName="horz1" presStyleCnt="0"/>
      <dgm:spPr/>
    </dgm:pt>
    <dgm:pt modelId="{443A2F9A-A214-41D8-B538-75584034C771}" type="pres">
      <dgm:prSet presAssocID="{DEC3E28B-1A4E-42EF-9485-89B30120C175}" presName="tx1" presStyleLbl="revTx" presStyleIdx="4" presStyleCnt="5"/>
      <dgm:spPr/>
    </dgm:pt>
    <dgm:pt modelId="{8C612B9D-8796-46D4-A07B-D624BDBFAB57}" type="pres">
      <dgm:prSet presAssocID="{DEC3E28B-1A4E-42EF-9485-89B30120C175}" presName="vert1" presStyleCnt="0"/>
      <dgm:spPr/>
    </dgm:pt>
  </dgm:ptLst>
  <dgm:cxnLst>
    <dgm:cxn modelId="{1D4BD804-5595-4690-A991-D3222D0A7EB8}" type="presOf" srcId="{DC4EFC02-9AB2-4E8E-A41C-DC1B7D7F2DE9}" destId="{1B842594-A65A-488F-B826-DB08221DB76B}" srcOrd="0" destOrd="0" presId="urn:microsoft.com/office/officeart/2008/layout/LinedList"/>
    <dgm:cxn modelId="{3374DD33-BB6A-4331-992D-EDB51F1C56F9}" type="presOf" srcId="{DEC3E28B-1A4E-42EF-9485-89B30120C175}" destId="{443A2F9A-A214-41D8-B538-75584034C771}" srcOrd="0" destOrd="0" presId="urn:microsoft.com/office/officeart/2008/layout/LinedList"/>
    <dgm:cxn modelId="{4525AE61-1469-4A50-9897-84D41B070E7B}" type="presOf" srcId="{D8FD4411-93A1-4E70-9857-E2FAD877A54E}" destId="{79EBA62A-7EF9-4D98-8AB7-536FF0178B18}" srcOrd="0" destOrd="0" presId="urn:microsoft.com/office/officeart/2008/layout/LinedList"/>
    <dgm:cxn modelId="{91C83680-1019-40FD-A24C-8364A35F5A3E}" srcId="{71072F10-9CD9-4439-8D6B-CFFC4A80DE1D}" destId="{02881F35-9B35-470F-B2F1-AD29BAF887D9}" srcOrd="1" destOrd="0" parTransId="{EA6E235C-C73D-42D1-A51B-BC1272A03FCC}" sibTransId="{9F8F2D9A-0462-47E9-8B01-701F2BCD5BE0}"/>
    <dgm:cxn modelId="{9D735996-049A-4A4A-A587-D1168FB93B87}" type="presOf" srcId="{90530F28-66BC-46D5-B78D-A6DA9924A707}" destId="{D4C58E80-8651-4CDC-BE81-899A3628A67D}" srcOrd="0" destOrd="0" presId="urn:microsoft.com/office/officeart/2008/layout/LinedList"/>
    <dgm:cxn modelId="{EEC148A7-51C1-4827-8742-02B13A84A405}" srcId="{71072F10-9CD9-4439-8D6B-CFFC4A80DE1D}" destId="{D8FD4411-93A1-4E70-9857-E2FAD877A54E}" srcOrd="2" destOrd="0" parTransId="{52904960-F473-4ACA-BC0C-826A97678B2E}" sibTransId="{6FB8DFD3-86E0-4BBD-9378-C6C94AD67A0E}"/>
    <dgm:cxn modelId="{CCCB90AE-2B89-4E0E-AE97-C22068F7824B}" type="presOf" srcId="{02881F35-9B35-470F-B2F1-AD29BAF887D9}" destId="{5C1C0FFD-73FA-488B-A3B0-7C9B92882C12}" srcOrd="0" destOrd="0" presId="urn:microsoft.com/office/officeart/2008/layout/LinedList"/>
    <dgm:cxn modelId="{88DC0EBD-4A95-472E-97D5-82E78704B8F0}" type="presOf" srcId="{71072F10-9CD9-4439-8D6B-CFFC4A80DE1D}" destId="{AB699D91-D8A3-4F92-AAA9-0B8CE1814A11}" srcOrd="0" destOrd="0" presId="urn:microsoft.com/office/officeart/2008/layout/LinedList"/>
    <dgm:cxn modelId="{3F2CB9CB-0747-4F44-9C7B-ED17AB5407D9}" srcId="{71072F10-9CD9-4439-8D6B-CFFC4A80DE1D}" destId="{DEC3E28B-1A4E-42EF-9485-89B30120C175}" srcOrd="4" destOrd="0" parTransId="{0375549E-0346-4D9F-8E6D-FFD0C76BE1FE}" sibTransId="{87E481D2-C002-4323-924E-494F90A6D7A4}"/>
    <dgm:cxn modelId="{92FD8BDB-98AF-46F0-8943-F4D1973C6A2B}" srcId="{71072F10-9CD9-4439-8D6B-CFFC4A80DE1D}" destId="{DC4EFC02-9AB2-4E8E-A41C-DC1B7D7F2DE9}" srcOrd="0" destOrd="0" parTransId="{2DC7E600-7476-4164-A639-A33A0D74797C}" sibTransId="{4C444215-C8D4-4D6A-857E-317CF4350AD4}"/>
    <dgm:cxn modelId="{5386B9DB-AE8D-4EBB-8630-618B38AE29D3}" srcId="{71072F10-9CD9-4439-8D6B-CFFC4A80DE1D}" destId="{90530F28-66BC-46D5-B78D-A6DA9924A707}" srcOrd="3" destOrd="0" parTransId="{68DC0518-7E41-4B4B-97CE-D1E6FAA35D50}" sibTransId="{E6506D42-1810-484E-8700-BE8964F82736}"/>
    <dgm:cxn modelId="{F175EFF1-31DB-45B5-B721-3CA6FC33B98E}" type="presParOf" srcId="{AB699D91-D8A3-4F92-AAA9-0B8CE1814A11}" destId="{8E655840-7888-4848-9DB7-E927183E76F0}" srcOrd="0" destOrd="0" presId="urn:microsoft.com/office/officeart/2008/layout/LinedList"/>
    <dgm:cxn modelId="{AA1FEA77-2816-46F8-9B70-294D13CC9B52}" type="presParOf" srcId="{AB699D91-D8A3-4F92-AAA9-0B8CE1814A11}" destId="{8DBF76A3-5D26-4442-84B9-FC287201D9B8}" srcOrd="1" destOrd="0" presId="urn:microsoft.com/office/officeart/2008/layout/LinedList"/>
    <dgm:cxn modelId="{013F4832-5931-4B79-8FA1-D2F084ABCC99}" type="presParOf" srcId="{8DBF76A3-5D26-4442-84B9-FC287201D9B8}" destId="{1B842594-A65A-488F-B826-DB08221DB76B}" srcOrd="0" destOrd="0" presId="urn:microsoft.com/office/officeart/2008/layout/LinedList"/>
    <dgm:cxn modelId="{A056070F-F2FE-42FB-BF2D-3456F6282219}" type="presParOf" srcId="{8DBF76A3-5D26-4442-84B9-FC287201D9B8}" destId="{AF2CA93B-013E-4647-9E14-36C91AFDFBA7}" srcOrd="1" destOrd="0" presId="urn:microsoft.com/office/officeart/2008/layout/LinedList"/>
    <dgm:cxn modelId="{0D78D8CA-6CB5-4666-A550-4C607C73CDA4}" type="presParOf" srcId="{AB699D91-D8A3-4F92-AAA9-0B8CE1814A11}" destId="{8A85A657-8FCA-46A8-A401-A1747DEB6CC3}" srcOrd="2" destOrd="0" presId="urn:microsoft.com/office/officeart/2008/layout/LinedList"/>
    <dgm:cxn modelId="{0F61B956-EC98-463E-B85F-531D47C96AEB}" type="presParOf" srcId="{AB699D91-D8A3-4F92-AAA9-0B8CE1814A11}" destId="{8ABB4F21-C231-4BBC-96EB-91F08A1C8D4C}" srcOrd="3" destOrd="0" presId="urn:microsoft.com/office/officeart/2008/layout/LinedList"/>
    <dgm:cxn modelId="{D0EEEE37-A61C-4CBA-9A1A-20D09B582651}" type="presParOf" srcId="{8ABB4F21-C231-4BBC-96EB-91F08A1C8D4C}" destId="{5C1C0FFD-73FA-488B-A3B0-7C9B92882C12}" srcOrd="0" destOrd="0" presId="urn:microsoft.com/office/officeart/2008/layout/LinedList"/>
    <dgm:cxn modelId="{E8269560-676C-498B-B7D9-DC1A1A7B3BF6}" type="presParOf" srcId="{8ABB4F21-C231-4BBC-96EB-91F08A1C8D4C}" destId="{59D67429-D1D8-49A7-B0E3-8049F2248ED1}" srcOrd="1" destOrd="0" presId="urn:microsoft.com/office/officeart/2008/layout/LinedList"/>
    <dgm:cxn modelId="{460FC745-7BE4-410C-A002-00E416070133}" type="presParOf" srcId="{AB699D91-D8A3-4F92-AAA9-0B8CE1814A11}" destId="{108EDF07-F390-48CB-996B-115C6E5168BE}" srcOrd="4" destOrd="0" presId="urn:microsoft.com/office/officeart/2008/layout/LinedList"/>
    <dgm:cxn modelId="{6F8C49DB-6013-4E3D-BAB7-247F0BC3B481}" type="presParOf" srcId="{AB699D91-D8A3-4F92-AAA9-0B8CE1814A11}" destId="{D6EE6DFC-0DDE-4EB9-825D-EF9F241BA15B}" srcOrd="5" destOrd="0" presId="urn:microsoft.com/office/officeart/2008/layout/LinedList"/>
    <dgm:cxn modelId="{F6AFCE5C-EA85-4F21-9D1A-5A5CB04B19F2}" type="presParOf" srcId="{D6EE6DFC-0DDE-4EB9-825D-EF9F241BA15B}" destId="{79EBA62A-7EF9-4D98-8AB7-536FF0178B18}" srcOrd="0" destOrd="0" presId="urn:microsoft.com/office/officeart/2008/layout/LinedList"/>
    <dgm:cxn modelId="{81EEF9D4-1239-483F-A483-378BA0AF91A4}" type="presParOf" srcId="{D6EE6DFC-0DDE-4EB9-825D-EF9F241BA15B}" destId="{AF52F6AE-24D1-46C9-A93A-15219FBA66B4}" srcOrd="1" destOrd="0" presId="urn:microsoft.com/office/officeart/2008/layout/LinedList"/>
    <dgm:cxn modelId="{140A3BF0-FF79-4991-BB0A-9BD805429A65}" type="presParOf" srcId="{AB699D91-D8A3-4F92-AAA9-0B8CE1814A11}" destId="{FCB59986-32B7-4D1F-A98D-CB5F932E52B2}" srcOrd="6" destOrd="0" presId="urn:microsoft.com/office/officeart/2008/layout/LinedList"/>
    <dgm:cxn modelId="{2B3867BF-08B6-49FF-8638-9AEF48D37220}" type="presParOf" srcId="{AB699D91-D8A3-4F92-AAA9-0B8CE1814A11}" destId="{8563419E-A98B-4D06-A7BD-BEFD2C45D9D0}" srcOrd="7" destOrd="0" presId="urn:microsoft.com/office/officeart/2008/layout/LinedList"/>
    <dgm:cxn modelId="{150F6536-241F-43A5-9C96-21696E2B8658}" type="presParOf" srcId="{8563419E-A98B-4D06-A7BD-BEFD2C45D9D0}" destId="{D4C58E80-8651-4CDC-BE81-899A3628A67D}" srcOrd="0" destOrd="0" presId="urn:microsoft.com/office/officeart/2008/layout/LinedList"/>
    <dgm:cxn modelId="{1677E6FA-DBF8-4191-A8E4-38B68DF7B964}" type="presParOf" srcId="{8563419E-A98B-4D06-A7BD-BEFD2C45D9D0}" destId="{836EA694-9788-4EC7-B39F-C9AC397E4B57}" srcOrd="1" destOrd="0" presId="urn:microsoft.com/office/officeart/2008/layout/LinedList"/>
    <dgm:cxn modelId="{DDCE6689-32C4-4734-B885-23EAD95B24AA}" type="presParOf" srcId="{AB699D91-D8A3-4F92-AAA9-0B8CE1814A11}" destId="{0EFC8F60-3E1F-413E-9933-063C225797A0}" srcOrd="8" destOrd="0" presId="urn:microsoft.com/office/officeart/2008/layout/LinedList"/>
    <dgm:cxn modelId="{0F4925F3-B982-45EB-9B8D-385D1A637CE4}" type="presParOf" srcId="{AB699D91-D8A3-4F92-AAA9-0B8CE1814A11}" destId="{1D303DE8-F8A2-48B3-B885-F6A4274D82AD}" srcOrd="9" destOrd="0" presId="urn:microsoft.com/office/officeart/2008/layout/LinedList"/>
    <dgm:cxn modelId="{1415CE55-A355-4D03-9337-85C0643E79B7}" type="presParOf" srcId="{1D303DE8-F8A2-48B3-B885-F6A4274D82AD}" destId="{443A2F9A-A214-41D8-B538-75584034C771}" srcOrd="0" destOrd="0" presId="urn:microsoft.com/office/officeart/2008/layout/LinedList"/>
    <dgm:cxn modelId="{53DBC91E-B7F0-4503-ACF6-94F3834BB3F7}" type="presParOf" srcId="{1D303DE8-F8A2-48B3-B885-F6A4274D82AD}" destId="{8C612B9D-8796-46D4-A07B-D624BDBFAB5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4E7389-7B39-4DEE-AE84-959C1DF3C492}">
      <dsp:nvSpPr>
        <dsp:cNvPr id="0" name=""/>
        <dsp:cNvSpPr/>
      </dsp:nvSpPr>
      <dsp:spPr>
        <a:xfrm>
          <a:off x="1840654" y="197843"/>
          <a:ext cx="3980688" cy="468316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48A85E-1E0A-4687-81A6-61C9382F58A6}">
      <dsp:nvSpPr>
        <dsp:cNvPr id="0" name=""/>
        <dsp:cNvSpPr/>
      </dsp:nvSpPr>
      <dsp:spPr>
        <a:xfrm>
          <a:off x="2039688" y="385170"/>
          <a:ext cx="3582619" cy="3044055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9000" r="-5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59DBD7-9612-4073-88A0-DF0E41252F0D}">
      <dsp:nvSpPr>
        <dsp:cNvPr id="0" name=""/>
        <dsp:cNvSpPr/>
      </dsp:nvSpPr>
      <dsp:spPr>
        <a:xfrm>
          <a:off x="2039688" y="3897579"/>
          <a:ext cx="3582619" cy="7961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>
              <a:latin typeface="Helvetica Neue Medium"/>
            </a:rPr>
            <a:t>Santa María</a:t>
          </a:r>
        </a:p>
      </dsp:txBody>
      <dsp:txXfrm>
        <a:off x="2039688" y="3897579"/>
        <a:ext cx="3582619" cy="796100"/>
      </dsp:txXfrm>
    </dsp:sp>
    <dsp:sp modelId="{87C97BC8-BCD0-4403-A101-7A576EDC097F}">
      <dsp:nvSpPr>
        <dsp:cNvPr id="0" name=""/>
        <dsp:cNvSpPr/>
      </dsp:nvSpPr>
      <dsp:spPr>
        <a:xfrm>
          <a:off x="2039688" y="3429226"/>
          <a:ext cx="3582619" cy="468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>
              <a:latin typeface="Helvetica Neue Medium"/>
            </a:rPr>
            <a:t>Ariño</a:t>
          </a:r>
        </a:p>
      </dsp:txBody>
      <dsp:txXfrm>
        <a:off x="2039688" y="3429226"/>
        <a:ext cx="3582619" cy="468353"/>
      </dsp:txXfrm>
    </dsp:sp>
    <dsp:sp modelId="{1A1695DF-AC07-497F-9766-89C3B390B22F}">
      <dsp:nvSpPr>
        <dsp:cNvPr id="0" name=""/>
        <dsp:cNvSpPr/>
      </dsp:nvSpPr>
      <dsp:spPr>
        <a:xfrm>
          <a:off x="6614611" y="197843"/>
          <a:ext cx="3980688" cy="468316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462B81-8195-4F05-8027-815EE7FDBDE6}">
      <dsp:nvSpPr>
        <dsp:cNvPr id="0" name=""/>
        <dsp:cNvSpPr/>
      </dsp:nvSpPr>
      <dsp:spPr>
        <a:xfrm>
          <a:off x="6813646" y="385170"/>
          <a:ext cx="3582619" cy="3044055"/>
        </a:xfrm>
        <a:prstGeom prst="rect">
          <a:avLst/>
        </a:prstGeom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534227-C586-476D-A3E6-FB9209EAF651}">
      <dsp:nvSpPr>
        <dsp:cNvPr id="0" name=""/>
        <dsp:cNvSpPr/>
      </dsp:nvSpPr>
      <dsp:spPr>
        <a:xfrm>
          <a:off x="6813646" y="3897579"/>
          <a:ext cx="3582619" cy="7961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>
              <a:latin typeface="Helvetica Neue Medium"/>
            </a:rPr>
            <a:t>Carmen y Pura</a:t>
          </a:r>
        </a:p>
      </dsp:txBody>
      <dsp:txXfrm>
        <a:off x="6813646" y="3897579"/>
        <a:ext cx="3582619" cy="796100"/>
      </dsp:txXfrm>
    </dsp:sp>
    <dsp:sp modelId="{E7FF7870-3F5E-4BA8-80CE-DFDF55B480E8}">
      <dsp:nvSpPr>
        <dsp:cNvPr id="0" name=""/>
        <dsp:cNvSpPr/>
      </dsp:nvSpPr>
      <dsp:spPr>
        <a:xfrm>
          <a:off x="6813646" y="3429226"/>
          <a:ext cx="3582619" cy="468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>
              <a:latin typeface="Helvetica Neue Medium"/>
            </a:rPr>
            <a:t>Foz Calanda</a:t>
          </a:r>
        </a:p>
      </dsp:txBody>
      <dsp:txXfrm>
        <a:off x="6813646" y="3429226"/>
        <a:ext cx="3582619" cy="468353"/>
      </dsp:txXfrm>
    </dsp:sp>
    <dsp:sp modelId="{5982C32D-9545-431D-860B-801F175BA660}">
      <dsp:nvSpPr>
        <dsp:cNvPr id="0" name=""/>
        <dsp:cNvSpPr/>
      </dsp:nvSpPr>
      <dsp:spPr>
        <a:xfrm>
          <a:off x="11388569" y="197843"/>
          <a:ext cx="3980688" cy="468316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B5D429-4858-45A7-B2E4-3E022D9AA764}">
      <dsp:nvSpPr>
        <dsp:cNvPr id="0" name=""/>
        <dsp:cNvSpPr/>
      </dsp:nvSpPr>
      <dsp:spPr>
        <a:xfrm>
          <a:off x="11587603" y="385170"/>
          <a:ext cx="3582619" cy="3044055"/>
        </a:xfrm>
        <a:prstGeom prst="rect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0B481A-E7CA-47B3-98DD-EC5E6C7A168E}">
      <dsp:nvSpPr>
        <dsp:cNvPr id="0" name=""/>
        <dsp:cNvSpPr/>
      </dsp:nvSpPr>
      <dsp:spPr>
        <a:xfrm>
          <a:off x="11587603" y="3897579"/>
          <a:ext cx="3582619" cy="7961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>
              <a:latin typeface="Helvetica Neue Medium"/>
            </a:rPr>
            <a:t>Mi viña</a:t>
          </a:r>
        </a:p>
      </dsp:txBody>
      <dsp:txXfrm>
        <a:off x="11587603" y="3897579"/>
        <a:ext cx="3582619" cy="796100"/>
      </dsp:txXfrm>
    </dsp:sp>
    <dsp:sp modelId="{757448D8-2872-49F7-A3C9-5C35030A1037}">
      <dsp:nvSpPr>
        <dsp:cNvPr id="0" name=""/>
        <dsp:cNvSpPr/>
      </dsp:nvSpPr>
      <dsp:spPr>
        <a:xfrm>
          <a:off x="11587603" y="3429226"/>
          <a:ext cx="3582619" cy="468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>
              <a:latin typeface="Helvetica Neue Medium"/>
            </a:rPr>
            <a:t>Estercuel</a:t>
          </a:r>
        </a:p>
      </dsp:txBody>
      <dsp:txXfrm>
        <a:off x="11587603" y="3429226"/>
        <a:ext cx="3582619" cy="468353"/>
      </dsp:txXfrm>
    </dsp:sp>
    <dsp:sp modelId="{6C0ACD6D-CE55-4536-9385-4A16BDDCBE3E}">
      <dsp:nvSpPr>
        <dsp:cNvPr id="0" name=""/>
        <dsp:cNvSpPr/>
      </dsp:nvSpPr>
      <dsp:spPr>
        <a:xfrm>
          <a:off x="6614611" y="5279075"/>
          <a:ext cx="3980688" cy="468316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56EB9E-6356-4558-B06E-DFC2628C732E}">
      <dsp:nvSpPr>
        <dsp:cNvPr id="0" name=""/>
        <dsp:cNvSpPr/>
      </dsp:nvSpPr>
      <dsp:spPr>
        <a:xfrm>
          <a:off x="6813646" y="5466401"/>
          <a:ext cx="3582619" cy="3044055"/>
        </a:xfrm>
        <a:prstGeom prst="rect">
          <a:avLst/>
        </a:prstGeom>
        <a:blipFill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486157-2E9C-4BC6-9F9B-CFDC3482F552}">
      <dsp:nvSpPr>
        <dsp:cNvPr id="0" name=""/>
        <dsp:cNvSpPr/>
      </dsp:nvSpPr>
      <dsp:spPr>
        <a:xfrm>
          <a:off x="6813646" y="8978811"/>
          <a:ext cx="3582619" cy="7961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>
              <a:latin typeface="Helvetica Neue Medium"/>
            </a:rPr>
            <a:t>CT Teruel</a:t>
          </a:r>
        </a:p>
      </dsp:txBody>
      <dsp:txXfrm>
        <a:off x="6813646" y="8978811"/>
        <a:ext cx="3582619" cy="796100"/>
      </dsp:txXfrm>
    </dsp:sp>
    <dsp:sp modelId="{099C1FF3-0F5E-48E8-825F-407A92377578}">
      <dsp:nvSpPr>
        <dsp:cNvPr id="0" name=""/>
        <dsp:cNvSpPr/>
      </dsp:nvSpPr>
      <dsp:spPr>
        <a:xfrm>
          <a:off x="6813646" y="8510457"/>
          <a:ext cx="3582619" cy="468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>
              <a:latin typeface="Helvetica Neue Medium"/>
            </a:rPr>
            <a:t>Andorra</a:t>
          </a:r>
        </a:p>
      </dsp:txBody>
      <dsp:txXfrm>
        <a:off x="6813646" y="8510457"/>
        <a:ext cx="3582619" cy="4683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0526C5-06D6-47BC-A3DE-A2B333746B8C}">
      <dsp:nvSpPr>
        <dsp:cNvPr id="0" name=""/>
        <dsp:cNvSpPr/>
      </dsp:nvSpPr>
      <dsp:spPr>
        <a:xfrm>
          <a:off x="0" y="164120"/>
          <a:ext cx="16526856" cy="2509650"/>
        </a:xfrm>
        <a:prstGeom prst="roundRect">
          <a:avLst/>
        </a:prstGeom>
        <a:solidFill>
          <a:srgbClr val="10AD9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700" b="1" i="0" kern="1200" baseline="0" dirty="0"/>
            <a:t>Orden TED/1240/2022 de 14 de diciembre. Ayudas dirigidas a PROYECTOS EMPRESARIALES GENERADORES DE EMPLEO</a:t>
          </a:r>
          <a:endParaRPr lang="es-ES" sz="4700" kern="1200" dirty="0"/>
        </a:p>
      </dsp:txBody>
      <dsp:txXfrm>
        <a:off x="122511" y="286631"/>
        <a:ext cx="16281834" cy="22646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FF45AE-5A8A-490A-828C-BB351C1334AE}">
      <dsp:nvSpPr>
        <dsp:cNvPr id="0" name=""/>
        <dsp:cNvSpPr/>
      </dsp:nvSpPr>
      <dsp:spPr>
        <a:xfrm>
          <a:off x="8063" y="0"/>
          <a:ext cx="16510729" cy="2985561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5000" b="1" i="0" kern="1200" baseline="0" dirty="0"/>
            <a:t>Orden TED/1239/2022 de 14 de diciembre. Ayudas dirigidas a PEQUEÑOS PROYECTOS DE INVERSIÓN QUE GENEREN O MANTENGAN EL EMPLEO</a:t>
          </a:r>
          <a:endParaRPr lang="es-ES" sz="5000" kern="1200" dirty="0"/>
        </a:p>
      </dsp:txBody>
      <dsp:txXfrm>
        <a:off x="153806" y="145743"/>
        <a:ext cx="16219243" cy="26940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62DC5D-3386-407F-93DE-F70AB322B754}">
      <dsp:nvSpPr>
        <dsp:cNvPr id="0" name=""/>
        <dsp:cNvSpPr/>
      </dsp:nvSpPr>
      <dsp:spPr>
        <a:xfrm>
          <a:off x="6480001" y="-107844"/>
          <a:ext cx="3336418" cy="17754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marR="0" lvl="0" indent="0" algn="ctr" defTabSz="821531" rtl="0" fontAlgn="auto" latinLnBrk="0" hangingPunct="0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es-ES" sz="3600" b="1" i="0" u="none" strike="noStrike" kern="1200" cap="none" spc="0" normalizeH="0" baseline="0" dirty="0">
              <a:ln/>
              <a:effectLst/>
              <a:uFillTx/>
              <a:latin typeface="Franklin Gothic Book" panose="020B0503020102020204" pitchFamily="34" charset="0"/>
              <a:ea typeface="Helvetica Neue"/>
              <a:cs typeface="Helvetica Neue"/>
              <a:sym typeface="Helvetica Neue"/>
            </a:rPr>
            <a:t>Nuevo Ámbito Geográfico</a:t>
          </a:r>
          <a:br>
            <a:rPr kumimoji="0" lang="es-ES" sz="3600" b="1" i="0" u="none" strike="noStrike" kern="1200" cap="none" spc="0" normalizeH="0" baseline="0" dirty="0">
              <a:ln/>
              <a:effectLst/>
              <a:uFillTx/>
              <a:latin typeface="Franklin Gothic Book" panose="020B0503020102020204" pitchFamily="34" charset="0"/>
              <a:ea typeface="Helvetica Neue"/>
              <a:cs typeface="Helvetica Neue"/>
              <a:sym typeface="Helvetica Neue"/>
            </a:rPr>
          </a:br>
          <a:r>
            <a:rPr kumimoji="0" lang="es-ES" sz="3600" b="1" i="0" u="none" strike="noStrike" kern="1200" cap="none" spc="0" normalizeH="0" baseline="0" dirty="0">
              <a:ln/>
              <a:effectLst/>
              <a:uFillTx/>
              <a:latin typeface="Franklin Gothic Book" panose="020B0503020102020204" pitchFamily="34" charset="0"/>
              <a:ea typeface="Helvetica Neue"/>
              <a:cs typeface="Helvetica Neue"/>
              <a:sym typeface="Helvetica Neue"/>
            </a:rPr>
            <a:t>CTJ</a:t>
          </a:r>
        </a:p>
      </dsp:txBody>
      <dsp:txXfrm>
        <a:off x="6566672" y="-21173"/>
        <a:ext cx="3163076" cy="1602118"/>
      </dsp:txXfrm>
    </dsp:sp>
    <dsp:sp modelId="{E282E422-6474-473F-AC1E-1F2DD9B17129}">
      <dsp:nvSpPr>
        <dsp:cNvPr id="0" name=""/>
        <dsp:cNvSpPr/>
      </dsp:nvSpPr>
      <dsp:spPr>
        <a:xfrm>
          <a:off x="4377243" y="929180"/>
          <a:ext cx="8359338" cy="8359338"/>
        </a:xfrm>
        <a:custGeom>
          <a:avLst/>
          <a:gdLst/>
          <a:ahLst/>
          <a:cxnLst/>
          <a:rect l="0" t="0" r="0" b="0"/>
          <a:pathLst>
            <a:path>
              <a:moveTo>
                <a:pt x="5449490" y="197560"/>
              </a:moveTo>
              <a:arcTo wR="4179669" hR="4179669" stAng="17261192" swAng="874768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FB1951-6825-425F-B36E-7B3FC4CC4318}">
      <dsp:nvSpPr>
        <dsp:cNvPr id="0" name=""/>
        <dsp:cNvSpPr/>
      </dsp:nvSpPr>
      <dsp:spPr>
        <a:xfrm>
          <a:off x="10497395" y="1580399"/>
          <a:ext cx="2979851" cy="29015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82153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kumimoji="0" lang="es-ES" sz="3600" b="1" i="0" u="none" strike="noStrike" kern="1200" cap="none" spc="0" normalizeH="0" baseline="0" dirty="0">
              <a:ln/>
              <a:effectLst/>
              <a:uFillTx/>
              <a:latin typeface="Franklin Gothic Book" panose="020B0503020102020204" pitchFamily="34" charset="0"/>
              <a:ea typeface="Helvetica Neue"/>
              <a:cs typeface="Helvetica Neue"/>
              <a:sym typeface="Helvetica Neue"/>
            </a:rPr>
            <a:t>Nuevo sistema de cálculo de ayudas </a:t>
          </a:r>
          <a:endParaRPr kumimoji="0" lang="es-ES" sz="3600" b="1" i="0" u="none" strike="noStrike" kern="1200" cap="none" spc="0" normalizeH="0" baseline="0" dirty="0">
            <a:ln/>
            <a:effectLst/>
            <a:uFillTx/>
            <a:latin typeface="Franklin Gothic Book" panose="020B0503020102020204" pitchFamily="34" charset="0"/>
            <a:ea typeface="Helvetica Neue"/>
            <a:cs typeface="Helvetica Neue"/>
          </a:endParaRPr>
        </a:p>
      </dsp:txBody>
      <dsp:txXfrm>
        <a:off x="10639039" y="1722043"/>
        <a:ext cx="2696563" cy="2618311"/>
      </dsp:txXfrm>
    </dsp:sp>
    <dsp:sp modelId="{08672D0D-A567-46C3-9C3E-C833D0EC7EA1}">
      <dsp:nvSpPr>
        <dsp:cNvPr id="0" name=""/>
        <dsp:cNvSpPr/>
      </dsp:nvSpPr>
      <dsp:spPr>
        <a:xfrm>
          <a:off x="4170133" y="1258396"/>
          <a:ext cx="8359338" cy="8359338"/>
        </a:xfrm>
        <a:custGeom>
          <a:avLst/>
          <a:gdLst/>
          <a:ahLst/>
          <a:cxnLst/>
          <a:rect l="0" t="0" r="0" b="0"/>
          <a:pathLst>
            <a:path>
              <a:moveTo>
                <a:pt x="8250213" y="3230826"/>
              </a:moveTo>
              <a:arcTo wR="4179669" hR="4179669" stAng="20812720" swAng="598771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539761-10FA-404F-998F-7E29B08A2E75}">
      <dsp:nvSpPr>
        <dsp:cNvPr id="0" name=""/>
        <dsp:cNvSpPr/>
      </dsp:nvSpPr>
      <dsp:spPr>
        <a:xfrm>
          <a:off x="10333223" y="5216395"/>
          <a:ext cx="3805303" cy="264600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marR="0" lvl="0" indent="0" algn="ctr" defTabSz="1600200" rtl="0" fontAlgn="auto" latinLnBrk="0" hangingPunct="0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</a:pPr>
          <a:r>
            <a:rPr kumimoji="0" lang="es-ES" sz="3600" b="1" i="0" u="none" strike="noStrike" kern="1200" cap="none" spc="0" normalizeH="0" baseline="0" dirty="0">
              <a:ln/>
              <a:effectLst/>
              <a:uFillTx/>
              <a:latin typeface="Franklin Gothic Book" panose="020B0503020102020204" pitchFamily="34" charset="0"/>
              <a:ea typeface="Helvetica Neue"/>
              <a:cs typeface="Helvetica Neue"/>
            </a:rPr>
            <a:t>Incremento esperado de las intensidades de ayudas</a:t>
          </a:r>
        </a:p>
      </dsp:txBody>
      <dsp:txXfrm>
        <a:off x="10462390" y="5345562"/>
        <a:ext cx="3546969" cy="2387670"/>
      </dsp:txXfrm>
    </dsp:sp>
    <dsp:sp modelId="{641500E3-F6DA-4E06-90CB-34406EF9C553}">
      <dsp:nvSpPr>
        <dsp:cNvPr id="0" name=""/>
        <dsp:cNvSpPr/>
      </dsp:nvSpPr>
      <dsp:spPr>
        <a:xfrm>
          <a:off x="4664478" y="398295"/>
          <a:ext cx="8359338" cy="8359338"/>
        </a:xfrm>
        <a:custGeom>
          <a:avLst/>
          <a:gdLst/>
          <a:ahLst/>
          <a:cxnLst/>
          <a:rect l="0" t="0" r="0" b="0"/>
          <a:pathLst>
            <a:path>
              <a:moveTo>
                <a:pt x="6756330" y="7470633"/>
              </a:moveTo>
              <a:arcTo wR="4179669" hR="4179669" stAng="3116449" swAng="854620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66BDE0-75A4-4891-B722-BB3E21E0C90B}">
      <dsp:nvSpPr>
        <dsp:cNvPr id="0" name=""/>
        <dsp:cNvSpPr/>
      </dsp:nvSpPr>
      <dsp:spPr>
        <a:xfrm>
          <a:off x="5903998" y="8027064"/>
          <a:ext cx="4618191" cy="222429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marR="0" lvl="0" indent="0" algn="ctr" defTabSz="821531" rtl="0" fontAlgn="auto" latinLnBrk="0" hangingPunct="0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es-ES" sz="3600" b="1" i="0" u="none" strike="noStrike" kern="1200" cap="none" spc="0" normalizeH="0" baseline="0" dirty="0">
              <a:ln/>
              <a:effectLst/>
              <a:uFillTx/>
              <a:latin typeface="Franklin Gothic Book" panose="020B0503020102020204" pitchFamily="34" charset="0"/>
              <a:ea typeface="Helvetica Neue"/>
              <a:cs typeface="Helvetica Neue"/>
            </a:rPr>
            <a:t>Ampliación de activos inmateriales elegibles: software, digitalización, etc.</a:t>
          </a:r>
        </a:p>
      </dsp:txBody>
      <dsp:txXfrm>
        <a:off x="6012579" y="8135645"/>
        <a:ext cx="4401029" cy="2007135"/>
      </dsp:txXfrm>
    </dsp:sp>
    <dsp:sp modelId="{E351C281-D2D1-4AF2-BDE2-753E21C675F4}">
      <dsp:nvSpPr>
        <dsp:cNvPr id="0" name=""/>
        <dsp:cNvSpPr/>
      </dsp:nvSpPr>
      <dsp:spPr>
        <a:xfrm>
          <a:off x="3056510" y="339186"/>
          <a:ext cx="8359338" cy="8359338"/>
        </a:xfrm>
        <a:custGeom>
          <a:avLst/>
          <a:gdLst/>
          <a:ahLst/>
          <a:cxnLst/>
          <a:rect l="0" t="0" r="0" b="0"/>
          <a:pathLst>
            <a:path>
              <a:moveTo>
                <a:pt x="2834908" y="8137099"/>
              </a:moveTo>
              <a:arcTo wR="4179669" hR="4179669" stAng="6526086" swAng="1074946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F30C4C-CEC5-4617-9097-E4362D19663F}">
      <dsp:nvSpPr>
        <dsp:cNvPr id="0" name=""/>
        <dsp:cNvSpPr/>
      </dsp:nvSpPr>
      <dsp:spPr>
        <a:xfrm>
          <a:off x="1763996" y="5216548"/>
          <a:ext cx="4375062" cy="264621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marR="0" lvl="0" indent="0" algn="ctr" defTabSz="821531" rtl="0" fontAlgn="auto" latinLnBrk="0" hangingPunct="0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es-ES" sz="3600" b="1" i="0" u="none" strike="noStrike" kern="1200" cap="none" spc="0" normalizeH="0" baseline="0" dirty="0">
              <a:ln/>
              <a:effectLst/>
              <a:uFillTx/>
              <a:latin typeface="Franklin Gothic Book" panose="020B0503020102020204" pitchFamily="34" charset="0"/>
              <a:ea typeface="Helvetica Neue"/>
              <a:cs typeface="Helvetica Neue"/>
            </a:rPr>
            <a:t>Mayor flexibilidad de las condiciones de mantenimiento de la ayuda</a:t>
          </a:r>
        </a:p>
      </dsp:txBody>
      <dsp:txXfrm>
        <a:off x="1893174" y="5345726"/>
        <a:ext cx="4116706" cy="2387861"/>
      </dsp:txXfrm>
    </dsp:sp>
    <dsp:sp modelId="{684BCE6B-10EF-4B37-B379-ED42869D2A16}">
      <dsp:nvSpPr>
        <dsp:cNvPr id="0" name=""/>
        <dsp:cNvSpPr/>
      </dsp:nvSpPr>
      <dsp:spPr>
        <a:xfrm>
          <a:off x="3656346" y="677468"/>
          <a:ext cx="8359338" cy="8359338"/>
        </a:xfrm>
        <a:custGeom>
          <a:avLst/>
          <a:gdLst/>
          <a:ahLst/>
          <a:cxnLst/>
          <a:rect l="0" t="0" r="0" b="0"/>
          <a:pathLst>
            <a:path>
              <a:moveTo>
                <a:pt x="14857" y="4531774"/>
              </a:moveTo>
              <a:arcTo wR="4179669" hR="4179669" stAng="10510052" swAng="591783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7CA349-9FF6-49DD-9698-E3CF069844F7}">
      <dsp:nvSpPr>
        <dsp:cNvPr id="0" name=""/>
        <dsp:cNvSpPr/>
      </dsp:nvSpPr>
      <dsp:spPr>
        <a:xfrm>
          <a:off x="2699998" y="1581178"/>
          <a:ext cx="2761059" cy="29021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marR="0" lvl="0" indent="0" algn="ctr" defTabSz="821531" rtl="0" fontAlgn="auto" latinLnBrk="0" hangingPunct="0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es-ES" sz="3600" b="1" i="0" u="none" strike="noStrike" kern="1200" cap="none" spc="0" normalizeH="0" baseline="0" dirty="0">
              <a:ln/>
              <a:effectLst/>
              <a:uFillTx/>
              <a:latin typeface="Franklin Gothic Book" panose="020B0503020102020204" pitchFamily="34" charset="0"/>
              <a:ea typeface="Helvetica Neue"/>
              <a:cs typeface="Helvetica Neue"/>
            </a:rPr>
            <a:t>Mejora de criterios de valoración</a:t>
          </a:r>
          <a:endParaRPr kumimoji="0" lang="es-ES" sz="3600" b="1" i="0" u="none" strike="noStrike" kern="1200" cap="none" spc="0" normalizeH="0" baseline="0" dirty="0">
            <a:ln/>
            <a:effectLst/>
            <a:uFillTx/>
            <a:latin typeface="Franklin Gothic Book" panose="020B0503020102020204" pitchFamily="34" charset="0"/>
            <a:ea typeface="Helvetica Neue"/>
            <a:cs typeface="Helvetica Neue"/>
            <a:sym typeface="Helvetica Neue"/>
          </a:endParaRPr>
        </a:p>
      </dsp:txBody>
      <dsp:txXfrm>
        <a:off x="2834782" y="1715962"/>
        <a:ext cx="2491491" cy="2632582"/>
      </dsp:txXfrm>
    </dsp:sp>
    <dsp:sp modelId="{9BEDA89C-B6D3-4B73-8D4C-5BCFD1D48BA2}">
      <dsp:nvSpPr>
        <dsp:cNvPr id="0" name=""/>
        <dsp:cNvSpPr/>
      </dsp:nvSpPr>
      <dsp:spPr>
        <a:xfrm>
          <a:off x="2985826" y="1074402"/>
          <a:ext cx="8359338" cy="8359338"/>
        </a:xfrm>
        <a:custGeom>
          <a:avLst/>
          <a:gdLst/>
          <a:ahLst/>
          <a:cxnLst/>
          <a:rect l="0" t="0" r="0" b="0"/>
          <a:pathLst>
            <a:path>
              <a:moveTo>
                <a:pt x="2196981" y="500187"/>
              </a:moveTo>
              <a:arcTo wR="4179669" hR="4179669" stAng="14500920" swAng="1121319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655840-7888-4848-9DB7-E927183E76F0}">
      <dsp:nvSpPr>
        <dsp:cNvPr id="0" name=""/>
        <dsp:cNvSpPr/>
      </dsp:nvSpPr>
      <dsp:spPr>
        <a:xfrm>
          <a:off x="0" y="640"/>
          <a:ext cx="2245215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842594-A65A-488F-B826-DB08221DB76B}">
      <dsp:nvSpPr>
        <dsp:cNvPr id="0" name=""/>
        <dsp:cNvSpPr/>
      </dsp:nvSpPr>
      <dsp:spPr>
        <a:xfrm>
          <a:off x="0" y="640"/>
          <a:ext cx="22452158" cy="1048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b="0" kern="1200" dirty="0">
              <a:latin typeface="Franklin Gothic Book" panose="020B0503020102020204" pitchFamily="34" charset="0"/>
            </a:rPr>
            <a:t>Facilitar </a:t>
          </a:r>
          <a:r>
            <a:rPr lang="es-ES" sz="3600" b="1" kern="1200" dirty="0">
              <a:latin typeface="Franklin Gothic Book" panose="020B0503020102020204" pitchFamily="34" charset="0"/>
            </a:rPr>
            <a:t>servicios industriales </a:t>
          </a:r>
          <a:r>
            <a:rPr lang="es-ES" sz="3600" b="0" kern="1200" dirty="0">
              <a:latin typeface="Franklin Gothic Book" panose="020B0503020102020204" pitchFamily="34" charset="0"/>
            </a:rPr>
            <a:t>a las </a:t>
          </a:r>
          <a:r>
            <a:rPr lang="es-ES" sz="3600" b="1" kern="1200" dirty="0">
              <a:latin typeface="Franklin Gothic Book" panose="020B0503020102020204" pitchFamily="34" charset="0"/>
            </a:rPr>
            <a:t>empresas.</a:t>
          </a:r>
          <a:endParaRPr lang="en-US" sz="3600" b="1" kern="1200" dirty="0">
            <a:latin typeface="Franklin Gothic Book" panose="020B0503020102020204" pitchFamily="34" charset="0"/>
          </a:endParaRPr>
        </a:p>
      </dsp:txBody>
      <dsp:txXfrm>
        <a:off x="0" y="640"/>
        <a:ext cx="22452158" cy="1048959"/>
      </dsp:txXfrm>
    </dsp:sp>
    <dsp:sp modelId="{8A85A657-8FCA-46A8-A401-A1747DEB6CC3}">
      <dsp:nvSpPr>
        <dsp:cNvPr id="0" name=""/>
        <dsp:cNvSpPr/>
      </dsp:nvSpPr>
      <dsp:spPr>
        <a:xfrm>
          <a:off x="0" y="1049599"/>
          <a:ext cx="2245215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1C0FFD-73FA-488B-A3B0-7C9B92882C12}">
      <dsp:nvSpPr>
        <dsp:cNvPr id="0" name=""/>
        <dsp:cNvSpPr/>
      </dsp:nvSpPr>
      <dsp:spPr>
        <a:xfrm>
          <a:off x="0" y="1049599"/>
          <a:ext cx="22452158" cy="1048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b="1" kern="1200" dirty="0">
              <a:latin typeface="Franklin Gothic Book" panose="020B0503020102020204" pitchFamily="34" charset="0"/>
            </a:rPr>
            <a:t>Residencias</a:t>
          </a:r>
          <a:r>
            <a:rPr lang="es-ES" sz="3600" b="0" kern="1200" dirty="0">
              <a:latin typeface="Franklin Gothic Book" panose="020B0503020102020204" pitchFamily="34" charset="0"/>
            </a:rPr>
            <a:t> y </a:t>
          </a:r>
          <a:r>
            <a:rPr lang="es-ES" sz="3600" b="1" kern="1200" dirty="0">
              <a:latin typeface="Franklin Gothic Book" panose="020B0503020102020204" pitchFamily="34" charset="0"/>
            </a:rPr>
            <a:t>centros de la tercera edad</a:t>
          </a:r>
          <a:r>
            <a:rPr lang="es-ES" sz="3600" b="0" kern="1200" dirty="0">
              <a:latin typeface="Franklin Gothic Book" panose="020B0503020102020204" pitchFamily="34" charset="0"/>
            </a:rPr>
            <a:t>, </a:t>
          </a:r>
          <a:r>
            <a:rPr lang="es-ES" sz="3600" kern="1200" dirty="0">
              <a:latin typeface="Franklin Gothic Book" panose="020B0503020102020204" pitchFamily="34" charset="0"/>
            </a:rPr>
            <a:t>discapacitados</a:t>
          </a:r>
          <a:r>
            <a:rPr lang="es-ES" sz="3600" b="0" kern="1200" dirty="0">
              <a:latin typeface="Franklin Gothic Book" panose="020B0503020102020204" pitchFamily="34" charset="0"/>
            </a:rPr>
            <a:t> y otras </a:t>
          </a:r>
          <a:r>
            <a:rPr lang="es-ES" sz="3600" b="1" kern="1200" dirty="0">
              <a:latin typeface="Franklin Gothic Book" panose="020B0503020102020204" pitchFamily="34" charset="0"/>
            </a:rPr>
            <a:t>actividades asistenciales y socio-sanitarias.</a:t>
          </a:r>
          <a:endParaRPr lang="en-US" sz="3600" b="1" kern="1200" dirty="0">
            <a:latin typeface="Franklin Gothic Book" panose="020B0503020102020204" pitchFamily="34" charset="0"/>
          </a:endParaRPr>
        </a:p>
      </dsp:txBody>
      <dsp:txXfrm>
        <a:off x="0" y="1049599"/>
        <a:ext cx="22452158" cy="1048959"/>
      </dsp:txXfrm>
    </dsp:sp>
    <dsp:sp modelId="{108EDF07-F390-48CB-996B-115C6E5168BE}">
      <dsp:nvSpPr>
        <dsp:cNvPr id="0" name=""/>
        <dsp:cNvSpPr/>
      </dsp:nvSpPr>
      <dsp:spPr>
        <a:xfrm>
          <a:off x="0" y="2098558"/>
          <a:ext cx="2245215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EBA62A-7EF9-4D98-8AB7-536FF0178B18}">
      <dsp:nvSpPr>
        <dsp:cNvPr id="0" name=""/>
        <dsp:cNvSpPr/>
      </dsp:nvSpPr>
      <dsp:spPr>
        <a:xfrm>
          <a:off x="0" y="2098558"/>
          <a:ext cx="22452158" cy="1048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b="1" kern="1200" dirty="0"/>
            <a:t>Alojamientos turísticos </a:t>
          </a:r>
          <a:r>
            <a:rPr lang="es-ES" sz="3600" b="0" kern="1200" dirty="0"/>
            <a:t>(no viviendas turísticas), </a:t>
          </a:r>
          <a:r>
            <a:rPr lang="es-ES" sz="3600" b="1" kern="1200" dirty="0"/>
            <a:t>actividades </a:t>
          </a:r>
          <a:r>
            <a:rPr lang="es-ES" sz="3600" b="0" kern="1200" dirty="0"/>
            <a:t>relacionadas con el </a:t>
          </a:r>
          <a:r>
            <a:rPr lang="es-ES" sz="3600" b="1" kern="1200" dirty="0"/>
            <a:t>turismo, ocio, medio ambiente y tiempo libre</a:t>
          </a:r>
          <a:r>
            <a:rPr lang="es-ES" sz="3600" b="0" kern="1200" dirty="0"/>
            <a:t>.</a:t>
          </a:r>
        </a:p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</dsp:txBody>
      <dsp:txXfrm>
        <a:off x="0" y="2098558"/>
        <a:ext cx="22452158" cy="1048959"/>
      </dsp:txXfrm>
    </dsp:sp>
    <dsp:sp modelId="{FCB59986-32B7-4D1F-A98D-CB5F932E52B2}">
      <dsp:nvSpPr>
        <dsp:cNvPr id="0" name=""/>
        <dsp:cNvSpPr/>
      </dsp:nvSpPr>
      <dsp:spPr>
        <a:xfrm>
          <a:off x="0" y="3147518"/>
          <a:ext cx="2245215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C58E80-8651-4CDC-BE81-899A3628A67D}">
      <dsp:nvSpPr>
        <dsp:cNvPr id="0" name=""/>
        <dsp:cNvSpPr/>
      </dsp:nvSpPr>
      <dsp:spPr>
        <a:xfrm>
          <a:off x="0" y="3147518"/>
          <a:ext cx="22452158" cy="1048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b="0" kern="1200" dirty="0"/>
            <a:t>Proyectos para el desarrollo de la </a:t>
          </a:r>
          <a:r>
            <a:rPr lang="es-ES" sz="3600" kern="1200" dirty="0"/>
            <a:t>sociedad de la información, innovación y nuevas tecnologías.</a:t>
          </a:r>
          <a:endParaRPr lang="en-US" sz="3600" kern="1200" dirty="0"/>
        </a:p>
      </dsp:txBody>
      <dsp:txXfrm>
        <a:off x="0" y="3147518"/>
        <a:ext cx="22452158" cy="1048959"/>
      </dsp:txXfrm>
    </dsp:sp>
    <dsp:sp modelId="{0EFC8F60-3E1F-413E-9933-063C225797A0}">
      <dsp:nvSpPr>
        <dsp:cNvPr id="0" name=""/>
        <dsp:cNvSpPr/>
      </dsp:nvSpPr>
      <dsp:spPr>
        <a:xfrm>
          <a:off x="0" y="4196477"/>
          <a:ext cx="2245215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3A2F9A-A214-41D8-B538-75584034C771}">
      <dsp:nvSpPr>
        <dsp:cNvPr id="0" name=""/>
        <dsp:cNvSpPr/>
      </dsp:nvSpPr>
      <dsp:spPr>
        <a:xfrm>
          <a:off x="0" y="4196477"/>
          <a:ext cx="22452158" cy="1048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dirty="0"/>
            <a:t>Comercio al por menor </a:t>
          </a:r>
          <a:r>
            <a:rPr lang="es-ES" sz="3600" b="0" kern="1200" dirty="0"/>
            <a:t>de productos producidos por el promotor en municipios</a:t>
          </a:r>
          <a:r>
            <a:rPr lang="es-ES" sz="3600" kern="1200" dirty="0"/>
            <a:t> de transición justa.</a:t>
          </a:r>
          <a:endParaRPr lang="en-US" sz="3600" kern="1200" dirty="0"/>
        </a:p>
      </dsp:txBody>
      <dsp:txXfrm>
        <a:off x="0" y="4196477"/>
        <a:ext cx="22452158" cy="10489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</p:spPr>
        <p:txBody>
          <a:bodyPr lIns="99075" tIns="49538" rIns="99075" bIns="49538"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47209" y="4861441"/>
            <a:ext cx="5209646" cy="4605576"/>
          </a:xfrm>
          <a:prstGeom prst="rect">
            <a:avLst/>
          </a:prstGeom>
        </p:spPr>
        <p:txBody>
          <a:bodyPr lIns="99075" tIns="49538" rIns="99075" bIns="49538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912437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lIns="99075" tIns="49538" rIns="99075" bIns="49538"/>
          <a:lstStyle/>
          <a:p>
            <a:fld id="{0C0AB30D-B485-48A9-BF05-AFB655DA15CE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8823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Trabajos preparatorios: planes de viabilidad, estudios…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lIns="99075" tIns="49538" rIns="99075" bIns="49538"/>
          <a:lstStyle/>
          <a:p>
            <a:fld id="{0C0AB30D-B485-48A9-BF05-AFB655DA15CE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7268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161044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17731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lIns="99075" tIns="49538" rIns="99075" bIns="49538"/>
          <a:lstStyle/>
          <a:p>
            <a:fld id="{0C0AB30D-B485-48A9-BF05-AFB655DA15CE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5082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lIns="99075" tIns="49538" rIns="99075" bIns="49538"/>
          <a:lstStyle/>
          <a:p>
            <a:fld id="{0C0AB30D-B485-48A9-BF05-AFB655DA15CE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80072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lIns="99075" tIns="49538" rIns="99075" bIns="49538"/>
          <a:lstStyle/>
          <a:p>
            <a:fld id="{0C0AB30D-B485-48A9-BF05-AFB655DA15CE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30749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lIns="99075" tIns="49538" rIns="99075" bIns="49538"/>
          <a:lstStyle/>
          <a:p>
            <a:fld id="{0C0AB30D-B485-48A9-BF05-AFB655DA15CE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16237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lIns="99075" tIns="49538" rIns="99075" bIns="49538"/>
          <a:lstStyle/>
          <a:p>
            <a:fld id="{0C0AB30D-B485-48A9-BF05-AFB655DA15CE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77483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lIns="99075" tIns="49538" rIns="99075" bIns="49538"/>
          <a:lstStyle/>
          <a:p>
            <a:fld id="{0C0AB30D-B485-48A9-BF05-AFB655DA15CE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7548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ES" sz="2400" b="0" dirty="0">
                <a:latin typeface="Franklin Gothic Book" panose="020B0503020102020204" pitchFamily="34" charset="0"/>
              </a:rPr>
              <a:t>Evolución de la Orden TED/1293/2020 a zonas de Transición Justa con cambios.</a:t>
            </a:r>
          </a:p>
          <a:p>
            <a:pPr algn="just"/>
            <a:endParaRPr lang="es-ES" sz="2400" dirty="0">
              <a:latin typeface="Franklin Gothic Book" panose="020B0503020102020204" pitchFamily="34" charset="0"/>
            </a:endParaRPr>
          </a:p>
          <a:p>
            <a:pPr algn="just"/>
            <a:r>
              <a:rPr lang="es-ES" sz="2400" dirty="0">
                <a:latin typeface="Franklin Gothic Book" panose="020B0503020102020204" pitchFamily="34" charset="0"/>
              </a:rPr>
              <a:t>Un nuevo ámbito geográfico</a:t>
            </a:r>
            <a:r>
              <a:rPr lang="es-ES" sz="2400" b="0" dirty="0">
                <a:latin typeface="Franklin Gothic Book" panose="020B0503020102020204" pitchFamily="34" charset="0"/>
              </a:rPr>
              <a:t>: Zonas de Transición Justa</a:t>
            </a:r>
          </a:p>
          <a:p>
            <a:pPr lvl="0" algn="just"/>
            <a:endParaRPr lang="es-ES" sz="2400" b="0" dirty="0">
              <a:latin typeface="Franklin Gothic Book" panose="020B0503020102020204" pitchFamily="34" charset="0"/>
            </a:endParaRPr>
          </a:p>
          <a:p>
            <a:pPr lvl="0" algn="just"/>
            <a:r>
              <a:rPr lang="es-ES" sz="2400" dirty="0">
                <a:latin typeface="Franklin Gothic Book" panose="020B0503020102020204" pitchFamily="34" charset="0"/>
              </a:rPr>
              <a:t>Un nuevo sistema de cálculo de ayudas </a:t>
            </a:r>
            <a:r>
              <a:rPr lang="es-ES" sz="2400" b="0" dirty="0">
                <a:latin typeface="Franklin Gothic Book" panose="020B0503020102020204" pitchFamily="34" charset="0"/>
              </a:rPr>
              <a:t>que</a:t>
            </a:r>
            <a:r>
              <a:rPr lang="es-ES" sz="2400" dirty="0">
                <a:latin typeface="Franklin Gothic Book" panose="020B0503020102020204" pitchFamily="34" charset="0"/>
              </a:rPr>
              <a:t> </a:t>
            </a:r>
            <a:r>
              <a:rPr lang="es-ES" sz="2400" b="0" dirty="0">
                <a:latin typeface="Franklin Gothic Book" panose="020B0503020102020204" pitchFamily="34" charset="0"/>
              </a:rPr>
              <a:t>tendrá en cuenta la inversión y el empleo del proyecto, y que supondrá un incremento de las intensidades de ayuda medias respecto al sistema anterior</a:t>
            </a:r>
          </a:p>
          <a:p>
            <a:pPr lvl="0" algn="just"/>
            <a:endParaRPr lang="es-ES" sz="2400" b="0" dirty="0">
              <a:latin typeface="Franklin Gothic Book" panose="020B0503020102020204" pitchFamily="34" charset="0"/>
            </a:endParaRPr>
          </a:p>
          <a:p>
            <a:pPr lvl="0" algn="just"/>
            <a:r>
              <a:rPr lang="es-ES" sz="2400" dirty="0">
                <a:latin typeface="Franklin Gothic Book" panose="020B0503020102020204" pitchFamily="34" charset="0"/>
              </a:rPr>
              <a:t>Las condiciones de mantenimiento y revocación </a:t>
            </a:r>
            <a:r>
              <a:rPr lang="es-ES" sz="2400" b="0" dirty="0">
                <a:latin typeface="Franklin Gothic Book" panose="020B0503020102020204" pitchFamily="34" charset="0"/>
              </a:rPr>
              <a:t>de la ayuda también se han mejorado y flexibilizado</a:t>
            </a:r>
          </a:p>
          <a:p>
            <a:pPr lvl="0" algn="just"/>
            <a:endParaRPr lang="es-ES" sz="2400" b="0" dirty="0">
              <a:latin typeface="Franklin Gothic Book" panose="020B0503020102020204" pitchFamily="34" charset="0"/>
            </a:endParaRPr>
          </a:p>
          <a:p>
            <a:pPr lvl="0" algn="just"/>
            <a:r>
              <a:rPr lang="es-ES" sz="2400" b="0" dirty="0">
                <a:latin typeface="Franklin Gothic Book" panose="020B0503020102020204" pitchFamily="34" charset="0"/>
              </a:rPr>
              <a:t>También se han incluido como </a:t>
            </a:r>
            <a:r>
              <a:rPr lang="es-ES" sz="2400" dirty="0">
                <a:latin typeface="Franklin Gothic Book" panose="020B0503020102020204" pitchFamily="34" charset="0"/>
              </a:rPr>
              <a:t>gastos elegibles </a:t>
            </a:r>
            <a:r>
              <a:rPr lang="es-ES" sz="2400" b="0" dirty="0">
                <a:latin typeface="Franklin Gothic Book" panose="020B0503020102020204" pitchFamily="34" charset="0"/>
              </a:rPr>
              <a:t>un espectro más amplio de activos inmateriales, para permitir la financiación de actividades digitales</a:t>
            </a:r>
            <a:endParaRPr lang="es-ES" sz="2400" b="0" kern="1200" dirty="0">
              <a:solidFill>
                <a:srgbClr val="57565A"/>
              </a:solidFill>
              <a:latin typeface="Open Sans Light"/>
              <a:ea typeface="Helvetica Neue"/>
              <a:cs typeface="Helvetica Neue"/>
              <a:sym typeface="Helvetica Neue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74308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lIns="99075" tIns="49538" rIns="99075" bIns="49538"/>
          <a:lstStyle/>
          <a:p>
            <a:fld id="{0C0AB30D-B485-48A9-BF05-AFB655DA15CE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74491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lIns="99075" tIns="49538" rIns="99075" bIns="49538"/>
          <a:lstStyle/>
          <a:p>
            <a:fld id="{0C0AB30D-B485-48A9-BF05-AFB655DA15CE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47260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lIns="99075" tIns="49538" rIns="99075" bIns="49538"/>
          <a:lstStyle/>
          <a:p>
            <a:fld id="{0C0AB30D-B485-48A9-BF05-AFB655DA15CE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32020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lIns="99075" tIns="49538" rIns="99075" bIns="49538"/>
          <a:lstStyle/>
          <a:p>
            <a:fld id="{0C0AB30D-B485-48A9-BF05-AFB655DA15CE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24924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lIns="99075" tIns="49538" rIns="99075" bIns="49538"/>
          <a:lstStyle/>
          <a:p>
            <a:fld id="{0C0AB30D-B485-48A9-BF05-AFB655DA15CE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12246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lIns="99075" tIns="49538" rIns="99075" bIns="49538"/>
          <a:lstStyle/>
          <a:p>
            <a:fld id="{0C0AB30D-B485-48A9-BF05-AFB655DA15CE}" type="slidenum">
              <a:rPr lang="es-ES" smtClean="0"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07342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lIns="99075" tIns="49538" rIns="99075" bIns="49538"/>
          <a:lstStyle/>
          <a:p>
            <a:fld id="{0C0AB30D-B485-48A9-BF05-AFB655DA15CE}" type="slidenum">
              <a:rPr lang="es-ES" smtClean="0"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66599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lIns="99075" tIns="49538" rIns="99075" bIns="49538"/>
          <a:lstStyle/>
          <a:p>
            <a:fld id="{0C0AB30D-B485-48A9-BF05-AFB655DA15CE}" type="slidenum">
              <a:rPr lang="es-ES" smtClean="0"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36493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lIns="99075" tIns="49538" rIns="99075" bIns="49538"/>
          <a:lstStyle/>
          <a:p>
            <a:fld id="{0C0AB30D-B485-48A9-BF05-AFB655DA15CE}" type="slidenum">
              <a:rPr lang="es-ES" smtClean="0"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08546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lIns="99075" tIns="49538" rIns="99075" bIns="49538"/>
          <a:lstStyle/>
          <a:p>
            <a:fld id="{0C0AB30D-B485-48A9-BF05-AFB655DA15CE}" type="slidenum">
              <a:rPr lang="es-ES" smtClean="0"/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2280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ES" sz="2400" b="0" dirty="0">
                <a:latin typeface="Franklin Gothic Book" panose="020B0503020102020204" pitchFamily="34" charset="0"/>
              </a:rPr>
              <a:t>Evolución de la Orden TED/1293/2020 a zonas de Transición Justa con cambios.</a:t>
            </a:r>
          </a:p>
          <a:p>
            <a:pPr algn="just"/>
            <a:endParaRPr lang="es-ES" sz="2400" dirty="0">
              <a:latin typeface="Franklin Gothic Book" panose="020B0503020102020204" pitchFamily="34" charset="0"/>
            </a:endParaRPr>
          </a:p>
          <a:p>
            <a:pPr algn="just"/>
            <a:r>
              <a:rPr lang="es-ES" sz="2400" dirty="0">
                <a:latin typeface="Franklin Gothic Book" panose="020B0503020102020204" pitchFamily="34" charset="0"/>
              </a:rPr>
              <a:t>Un nuevo ámbito geográfico</a:t>
            </a:r>
            <a:r>
              <a:rPr lang="es-ES" sz="2400" b="0" dirty="0">
                <a:latin typeface="Franklin Gothic Book" panose="020B0503020102020204" pitchFamily="34" charset="0"/>
              </a:rPr>
              <a:t>: Zonas de Transición Justa</a:t>
            </a:r>
          </a:p>
          <a:p>
            <a:pPr lvl="0" algn="just"/>
            <a:endParaRPr lang="es-ES" sz="2400" b="0" dirty="0">
              <a:latin typeface="Franklin Gothic Book" panose="020B0503020102020204" pitchFamily="34" charset="0"/>
            </a:endParaRPr>
          </a:p>
          <a:p>
            <a:pPr lvl="0" algn="just"/>
            <a:r>
              <a:rPr lang="es-ES" sz="2400" dirty="0">
                <a:latin typeface="Franklin Gothic Book" panose="020B0503020102020204" pitchFamily="34" charset="0"/>
              </a:rPr>
              <a:t>Un nuevo sistema de cálculo de ayudas </a:t>
            </a:r>
            <a:r>
              <a:rPr lang="es-ES" sz="2400" b="0" dirty="0">
                <a:latin typeface="Franklin Gothic Book" panose="020B0503020102020204" pitchFamily="34" charset="0"/>
              </a:rPr>
              <a:t>que</a:t>
            </a:r>
            <a:r>
              <a:rPr lang="es-ES" sz="2400" dirty="0">
                <a:latin typeface="Franklin Gothic Book" panose="020B0503020102020204" pitchFamily="34" charset="0"/>
              </a:rPr>
              <a:t> </a:t>
            </a:r>
            <a:r>
              <a:rPr lang="es-ES" sz="2400" b="0" dirty="0">
                <a:latin typeface="Franklin Gothic Book" panose="020B0503020102020204" pitchFamily="34" charset="0"/>
              </a:rPr>
              <a:t>tendrá en cuenta la inversión y el empleo del proyecto, y que supondrá un incremento de las intensidades de ayuda medias respecto al sistema anterior</a:t>
            </a:r>
          </a:p>
          <a:p>
            <a:pPr lvl="0" algn="just"/>
            <a:endParaRPr lang="es-ES" sz="2400" b="0" dirty="0">
              <a:latin typeface="Franklin Gothic Book" panose="020B0503020102020204" pitchFamily="34" charset="0"/>
            </a:endParaRPr>
          </a:p>
          <a:p>
            <a:pPr lvl="0" algn="just"/>
            <a:r>
              <a:rPr lang="es-ES" sz="2400" dirty="0">
                <a:latin typeface="Franklin Gothic Book" panose="020B0503020102020204" pitchFamily="34" charset="0"/>
              </a:rPr>
              <a:t>Las condiciones de mantenimiento y revocación </a:t>
            </a:r>
            <a:r>
              <a:rPr lang="es-ES" sz="2400" b="0" dirty="0">
                <a:latin typeface="Franklin Gothic Book" panose="020B0503020102020204" pitchFamily="34" charset="0"/>
              </a:rPr>
              <a:t>de la ayuda también se han mejorado y flexibilizado</a:t>
            </a:r>
          </a:p>
          <a:p>
            <a:pPr lvl="0" algn="just"/>
            <a:endParaRPr lang="es-ES" sz="2400" b="0" dirty="0">
              <a:latin typeface="Franklin Gothic Book" panose="020B0503020102020204" pitchFamily="34" charset="0"/>
            </a:endParaRPr>
          </a:p>
          <a:p>
            <a:pPr lvl="0" algn="just"/>
            <a:r>
              <a:rPr lang="es-ES" sz="2400" b="0" dirty="0">
                <a:latin typeface="Franklin Gothic Book" panose="020B0503020102020204" pitchFamily="34" charset="0"/>
              </a:rPr>
              <a:t>También se han incluido como </a:t>
            </a:r>
            <a:r>
              <a:rPr lang="es-ES" sz="2400" dirty="0">
                <a:latin typeface="Franklin Gothic Book" panose="020B0503020102020204" pitchFamily="34" charset="0"/>
              </a:rPr>
              <a:t>gastos elegibles </a:t>
            </a:r>
            <a:r>
              <a:rPr lang="es-ES" sz="2400" b="0" dirty="0">
                <a:latin typeface="Franklin Gothic Book" panose="020B0503020102020204" pitchFamily="34" charset="0"/>
              </a:rPr>
              <a:t>un espectro más amplio de activos inmateriales, para permitir la financiación de actividades digitales</a:t>
            </a:r>
            <a:endParaRPr lang="es-ES" sz="2400" b="0" kern="1200" dirty="0">
              <a:solidFill>
                <a:srgbClr val="57565A"/>
              </a:solidFill>
              <a:latin typeface="Open Sans Light"/>
              <a:ea typeface="Helvetica Neue"/>
              <a:cs typeface="Helvetica Neue"/>
              <a:sym typeface="Helvetica Neue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900816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Instituto para la Transición Justa está trabajando en dos órdenes de ayudas: a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proyectos empresariales y a pequeños proyectos de inversión en municipios afectados por el cierre de las centrales dotadas con 20?M€. 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Instituto para la Transición Justa está trabajando en dos órdenes de ayudas: a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proyectos empresariales y a pequeños proyectos de inversión en municipios afectados por el cierre de las centrales dotadas con 20?M€. Se comunicaron para su mejora a las CCAA y fueron sometidas a audiencia durante el mes de Abril de 2022. En este momento están siendo aprobadas por intervención para su posterior publicación en BOE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just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kern="1200" dirty="0">
                <a:solidFill>
                  <a:srgbClr val="57565A"/>
                </a:solidFill>
                <a:latin typeface="Open Sans Light"/>
                <a:ea typeface="Helvetica Neue"/>
                <a:cs typeface="Helvetica Neue"/>
                <a:sym typeface="Helvetica Neue"/>
              </a:rPr>
              <a:t> Evolución de la Orden TED/1293/2020 a zonas de Transición Justa, con cambios.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AB30D-B485-48A9-BF05-AFB655DA15CE}" type="slidenum">
              <a:rPr lang="es-ES" smtClean="0"/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88970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Instituto para la Transición Justa está trabajando en dos órdenes de ayudas: a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proyectos empresariales y a pequeños proyectos de inversión en municipios afectados por el cierre de las centrales dotadas con 20?M€. Se comunicaron para su mejora a las CCAA y fueron sometidas a audiencia durante el mes de Abril de 2022. En este momento están siendo aprobadas por intervención para su posterior publicación en BOE</a:t>
            </a:r>
          </a:p>
          <a:p>
            <a:endParaRPr lang="es-ES" dirty="0"/>
          </a:p>
          <a:p>
            <a:pPr marL="0" marR="0" lvl="0" indent="0" algn="just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kern="1200" dirty="0">
                <a:solidFill>
                  <a:srgbClr val="57565A"/>
                </a:solidFill>
                <a:latin typeface="Open Sans Light"/>
                <a:ea typeface="Helvetica Neue"/>
                <a:cs typeface="Helvetica Neue"/>
                <a:sym typeface="Helvetica Neue"/>
              </a:rPr>
              <a:t> Evolución de la Orden TED/1293/2020 a zonas de Transición Justa, con cambios.</a:t>
            </a:r>
          </a:p>
          <a:p>
            <a:endParaRPr lang="es-ES" dirty="0"/>
          </a:p>
          <a:p>
            <a:pPr algn="just" defTabSz="1219170" hangingPunct="1">
              <a:lnSpc>
                <a:spcPct val="89000"/>
              </a:lnSpc>
              <a:defRPr/>
            </a:pPr>
            <a:r>
              <a:rPr lang="es-ES" sz="2400" b="1" dirty="0">
                <a:latin typeface="Franklin Gothic Book" panose="020B0503020102020204" pitchFamily="34" charset="0"/>
              </a:rPr>
              <a:t>Creación o mantenimiento de empleo: </a:t>
            </a:r>
          </a:p>
          <a:p>
            <a:pPr algn="just" defTabSz="1219170" hangingPunct="1">
              <a:lnSpc>
                <a:spcPct val="89000"/>
              </a:lnSpc>
              <a:defRPr/>
            </a:pPr>
            <a:r>
              <a:rPr lang="es-ES" sz="2400" dirty="0">
                <a:latin typeface="Franklin Gothic Book" panose="020B0503020102020204" pitchFamily="34" charset="0"/>
              </a:rPr>
              <a:t>(i) mantener del nivel de empleo existente desde la fecha de solicitud de la ayuda, hasta al menos los tres años siguientes a la fecha máxima para la finalización de las inversiones establecida en la resolución de concesión. </a:t>
            </a:r>
          </a:p>
          <a:p>
            <a:pPr algn="just" defTabSz="1219170" hangingPunct="1">
              <a:lnSpc>
                <a:spcPct val="89000"/>
              </a:lnSpc>
              <a:defRPr/>
            </a:pPr>
            <a:r>
              <a:rPr lang="es-ES" sz="2400" dirty="0">
                <a:latin typeface="Franklin Gothic Book" panose="020B0503020102020204" pitchFamily="34" charset="0"/>
              </a:rPr>
              <a:t>(ii) No obstante, para las empresas de nueva creación o aquellas que no cuenten con plantilla inicial a la fecha de la solicitud, será requisito mínimo generar un puesto de trabajo entre la fecha de solicitud de la ayuda y la fecha máxima que se establezca en la resolución de concesión de la ayuda, que deberá mantenerse durante un período mínimo de tres años.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AB30D-B485-48A9-BF05-AFB655DA15CE}" type="slidenum">
              <a:rPr lang="es-ES" smtClean="0"/>
              <a:t>35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67681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ES" sz="2400" b="0" dirty="0">
                <a:latin typeface="Franklin Gothic Book" panose="020B0503020102020204" pitchFamily="34" charset="0"/>
              </a:rPr>
              <a:t>Evolución de la Orden TED/1293/2020 a zonas de Transición Justa con cambios.</a:t>
            </a:r>
          </a:p>
          <a:p>
            <a:pPr algn="just"/>
            <a:endParaRPr lang="es-ES" sz="2400" dirty="0">
              <a:latin typeface="Franklin Gothic Book" panose="020B0503020102020204" pitchFamily="34" charset="0"/>
            </a:endParaRPr>
          </a:p>
          <a:p>
            <a:pPr algn="just"/>
            <a:r>
              <a:rPr lang="es-ES" sz="2400" dirty="0">
                <a:latin typeface="Franklin Gothic Book" panose="020B0503020102020204" pitchFamily="34" charset="0"/>
              </a:rPr>
              <a:t>Un nuevo ámbito geográfico</a:t>
            </a:r>
            <a:r>
              <a:rPr lang="es-ES" sz="2400" b="0" dirty="0">
                <a:latin typeface="Franklin Gothic Book" panose="020B0503020102020204" pitchFamily="34" charset="0"/>
              </a:rPr>
              <a:t>: Zonas de Transición Justa</a:t>
            </a:r>
          </a:p>
          <a:p>
            <a:pPr lvl="0" algn="just"/>
            <a:endParaRPr lang="es-ES" sz="2400" b="0" dirty="0">
              <a:latin typeface="Franklin Gothic Book" panose="020B0503020102020204" pitchFamily="34" charset="0"/>
            </a:endParaRPr>
          </a:p>
          <a:p>
            <a:pPr lvl="0" algn="just"/>
            <a:r>
              <a:rPr lang="es-ES" sz="2400" dirty="0">
                <a:latin typeface="Franklin Gothic Book" panose="020B0503020102020204" pitchFamily="34" charset="0"/>
              </a:rPr>
              <a:t>Un nuevo sistema de cálculo de ayudas </a:t>
            </a:r>
            <a:r>
              <a:rPr lang="es-ES" sz="2400" b="0" dirty="0">
                <a:latin typeface="Franklin Gothic Book" panose="020B0503020102020204" pitchFamily="34" charset="0"/>
              </a:rPr>
              <a:t>que</a:t>
            </a:r>
            <a:r>
              <a:rPr lang="es-ES" sz="2400" dirty="0">
                <a:latin typeface="Franklin Gothic Book" panose="020B0503020102020204" pitchFamily="34" charset="0"/>
              </a:rPr>
              <a:t> </a:t>
            </a:r>
            <a:r>
              <a:rPr lang="es-ES" sz="2400" b="0" dirty="0">
                <a:latin typeface="Franklin Gothic Book" panose="020B0503020102020204" pitchFamily="34" charset="0"/>
              </a:rPr>
              <a:t>tendrá en cuenta la inversión y el empleo del proyecto, y que supondrá un incremento de las intensidades de ayuda medias respecto al sistema anterior</a:t>
            </a:r>
          </a:p>
          <a:p>
            <a:pPr lvl="0" algn="just"/>
            <a:endParaRPr lang="es-ES" sz="2400" b="0" dirty="0">
              <a:latin typeface="Franklin Gothic Book" panose="020B0503020102020204" pitchFamily="34" charset="0"/>
            </a:endParaRPr>
          </a:p>
          <a:p>
            <a:pPr lvl="0" algn="just"/>
            <a:r>
              <a:rPr lang="es-ES" sz="2400" dirty="0">
                <a:latin typeface="Franklin Gothic Book" panose="020B0503020102020204" pitchFamily="34" charset="0"/>
              </a:rPr>
              <a:t>Las condiciones de mantenimiento y revocación </a:t>
            </a:r>
            <a:r>
              <a:rPr lang="es-ES" sz="2400" b="0" dirty="0">
                <a:latin typeface="Franklin Gothic Book" panose="020B0503020102020204" pitchFamily="34" charset="0"/>
              </a:rPr>
              <a:t>de la ayuda también se han mejorado y flexibilizado</a:t>
            </a:r>
          </a:p>
          <a:p>
            <a:pPr lvl="0" algn="just"/>
            <a:endParaRPr lang="es-ES" sz="2400" b="0" dirty="0">
              <a:latin typeface="Franklin Gothic Book" panose="020B0503020102020204" pitchFamily="34" charset="0"/>
            </a:endParaRPr>
          </a:p>
          <a:p>
            <a:pPr lvl="0" algn="just"/>
            <a:r>
              <a:rPr lang="es-ES" sz="2400" b="0" dirty="0">
                <a:latin typeface="Franklin Gothic Book" panose="020B0503020102020204" pitchFamily="34" charset="0"/>
              </a:rPr>
              <a:t>También se han incluido como </a:t>
            </a:r>
            <a:r>
              <a:rPr lang="es-ES" sz="2400" dirty="0">
                <a:latin typeface="Franklin Gothic Book" panose="020B0503020102020204" pitchFamily="34" charset="0"/>
              </a:rPr>
              <a:t>gastos elegibles </a:t>
            </a:r>
            <a:r>
              <a:rPr lang="es-ES" sz="2400" b="0" dirty="0">
                <a:latin typeface="Franklin Gothic Book" panose="020B0503020102020204" pitchFamily="34" charset="0"/>
              </a:rPr>
              <a:t>un espectro más amplio de activos inmateriales, para permitir la financiación de actividades digitales</a:t>
            </a:r>
            <a:endParaRPr lang="es-ES" sz="2400" b="0" kern="1200" dirty="0">
              <a:solidFill>
                <a:srgbClr val="57565A"/>
              </a:solidFill>
              <a:latin typeface="Open Sans Light"/>
              <a:ea typeface="Helvetica Neue"/>
              <a:cs typeface="Helvetica Neue"/>
              <a:sym typeface="Helvetica Neue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179847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lIns="99075" tIns="49538" rIns="99075" bIns="49538"/>
          <a:lstStyle/>
          <a:p>
            <a:fld id="{0C0AB30D-B485-48A9-BF05-AFB655DA15CE}" type="slidenum">
              <a:rPr lang="es-ES" smtClean="0"/>
              <a:t>37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01007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lIns="99075" tIns="49538" rIns="99075" bIns="49538"/>
          <a:lstStyle/>
          <a:p>
            <a:fld id="{0C0AB30D-B485-48A9-BF05-AFB655DA15CE}" type="slidenum">
              <a:rPr lang="es-ES" smtClean="0"/>
              <a:t>38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3485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lIns="99075" tIns="49538" rIns="99075" bIns="49538"/>
          <a:lstStyle/>
          <a:p>
            <a:fld id="{0C0AB30D-B485-48A9-BF05-AFB655DA15CE}" type="slidenum">
              <a:rPr lang="es-ES" smtClean="0"/>
              <a:t>39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98839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738988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lIns="99075" tIns="49538" rIns="99075" bIns="49538"/>
          <a:lstStyle/>
          <a:p>
            <a:fld id="{0C0AB30D-B485-48A9-BF05-AFB655DA15CE}" type="slidenum">
              <a:rPr lang="es-ES" smtClean="0"/>
              <a:t>41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45724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lIns="99075" tIns="49538" rIns="99075" bIns="49538"/>
          <a:lstStyle/>
          <a:p>
            <a:fld id="{0C0AB30D-B485-48A9-BF05-AFB655DA15CE}" type="slidenum">
              <a:rPr lang="es-ES" smtClean="0"/>
              <a:t>42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831873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lIns="99075" tIns="49538" rIns="99075" bIns="49538"/>
          <a:lstStyle/>
          <a:p>
            <a:fld id="{0C0AB30D-B485-48A9-BF05-AFB655DA15CE}" type="slidenum">
              <a:rPr lang="es-ES" smtClean="0"/>
              <a:t>43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0085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Instituto para la Transición Justa está trabajando en dos órdenes de ayudas: a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proyectos empresariales y a pequeños proyectos de inversión en municipios afectados por el cierre de las centrales dotadas con 20?M€. 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Instituto para la Transición Justa está trabajando en dos órdenes de ayudas: a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proyectos empresariales y a pequeños proyectos de inversión en municipios afectados por el cierre de las centrales dotadas con 20?M€. Se comunicaron para su mejora a las CCAA y fueron sometidas a audiencia durante el mes de Abril de 2022. En este momento están siendo aprobadas por intervención para su posterior publicación en BOE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just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kern="1200" dirty="0">
                <a:solidFill>
                  <a:srgbClr val="57565A"/>
                </a:solidFill>
                <a:latin typeface="Open Sans Light"/>
                <a:ea typeface="Helvetica Neue"/>
                <a:cs typeface="Helvetica Neue"/>
                <a:sym typeface="Helvetica Neue"/>
              </a:rPr>
              <a:t> Evolución de la Orden TED/1293/2020 a zonas de Transición Justa, con cambios.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AB30D-B485-48A9-BF05-AFB655DA15CE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36726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lIns="99075" tIns="49538" rIns="99075" bIns="49538"/>
          <a:lstStyle/>
          <a:p>
            <a:fld id="{0C0AB30D-B485-48A9-BF05-AFB655DA15CE}" type="slidenum">
              <a:rPr lang="es-ES" smtClean="0"/>
              <a:t>44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10078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lIns="99075" tIns="49538" rIns="99075" bIns="49538"/>
          <a:lstStyle/>
          <a:p>
            <a:fld id="{0C0AB30D-B485-48A9-BF05-AFB655DA15CE}" type="slidenum">
              <a:rPr lang="es-ES" smtClean="0"/>
              <a:t>46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948880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lIns="99075" tIns="49538" rIns="99075" bIns="49538"/>
          <a:lstStyle/>
          <a:p>
            <a:fld id="{0C0AB30D-B485-48A9-BF05-AFB655DA15CE}" type="slidenum">
              <a:rPr lang="es-ES" smtClean="0"/>
              <a:t>47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244263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Marcador de notas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ES"/>
          </a:p>
        </p:txBody>
      </p:sp>
      <p:sp>
        <p:nvSpPr>
          <p:cNvPr id="4100" name="Marcador de número de diapositiva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16810C2-1EAA-4A46-B2FF-7AB383D32761}" type="slidenum">
              <a:rPr lang="es-ES" altLang="es-ES"/>
              <a:pPr/>
              <a:t>48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44949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Instituto para la Transición Justa está trabajando en dos órdenes de ayudas: a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proyectos empresariales y a pequeños proyectos de inversión en municipios afectados por el cierre de las centrales dotadas con 20?M€. 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Instituto para la Transición Justa está trabajando en dos órdenes de ayudas: a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proyectos empresariales y a pequeños proyectos de inversión en municipios afectados por el cierre de las centrales dotadas con 20?M€. Se comunicaron para su mejora a las CCAA y fueron sometidas a audiencia durante el mes de Abril de 2022. En este momento están siendo aprobadas por intervención para su posterior publicación en BOE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just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kern="1200" dirty="0">
                <a:solidFill>
                  <a:srgbClr val="57565A"/>
                </a:solidFill>
                <a:latin typeface="Open Sans Light"/>
                <a:ea typeface="Helvetica Neue"/>
                <a:cs typeface="Helvetica Neue"/>
                <a:sym typeface="Helvetica Neue"/>
              </a:rPr>
              <a:t> Evolución de la Orden TED/1293/2020 a zonas de Transición Justa, con cambios.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AB30D-B485-48A9-BF05-AFB655DA15CE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9158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ES" sz="2400" b="0" dirty="0">
                <a:latin typeface="Franklin Gothic Book" panose="020B0503020102020204" pitchFamily="34" charset="0"/>
              </a:rPr>
              <a:t>Evolución de la Orden TED/1293/2020 a zonas de Transición Justa con cambios.</a:t>
            </a:r>
          </a:p>
          <a:p>
            <a:pPr algn="just"/>
            <a:endParaRPr lang="es-ES" sz="2400" dirty="0">
              <a:latin typeface="Franklin Gothic Book" panose="020B0503020102020204" pitchFamily="34" charset="0"/>
            </a:endParaRPr>
          </a:p>
          <a:p>
            <a:pPr algn="just"/>
            <a:r>
              <a:rPr lang="es-ES" sz="2400" dirty="0">
                <a:latin typeface="Franklin Gothic Book" panose="020B0503020102020204" pitchFamily="34" charset="0"/>
              </a:rPr>
              <a:t>Un nuevo ámbito geográfico</a:t>
            </a:r>
            <a:r>
              <a:rPr lang="es-ES" sz="2400" b="0" dirty="0">
                <a:latin typeface="Franklin Gothic Book" panose="020B0503020102020204" pitchFamily="34" charset="0"/>
              </a:rPr>
              <a:t>: Zonas de Transición Justa</a:t>
            </a:r>
          </a:p>
          <a:p>
            <a:pPr lvl="0" algn="just"/>
            <a:endParaRPr lang="es-ES" sz="2400" b="0" dirty="0">
              <a:latin typeface="Franklin Gothic Book" panose="020B0503020102020204" pitchFamily="34" charset="0"/>
            </a:endParaRPr>
          </a:p>
          <a:p>
            <a:pPr lvl="0" algn="just"/>
            <a:r>
              <a:rPr lang="es-ES" sz="2400" dirty="0">
                <a:latin typeface="Franklin Gothic Book" panose="020B0503020102020204" pitchFamily="34" charset="0"/>
              </a:rPr>
              <a:t>Un nuevo sistema de cálculo de ayudas </a:t>
            </a:r>
            <a:r>
              <a:rPr lang="es-ES" sz="2400" b="0" dirty="0">
                <a:latin typeface="Franklin Gothic Book" panose="020B0503020102020204" pitchFamily="34" charset="0"/>
              </a:rPr>
              <a:t>que</a:t>
            </a:r>
            <a:r>
              <a:rPr lang="es-ES" sz="2400" dirty="0">
                <a:latin typeface="Franklin Gothic Book" panose="020B0503020102020204" pitchFamily="34" charset="0"/>
              </a:rPr>
              <a:t> </a:t>
            </a:r>
            <a:r>
              <a:rPr lang="es-ES" sz="2400" b="0" dirty="0">
                <a:latin typeface="Franklin Gothic Book" panose="020B0503020102020204" pitchFamily="34" charset="0"/>
              </a:rPr>
              <a:t>tendrá en cuenta la inversión y el empleo del proyecto, y que supondrá un incremento de las intensidades de ayuda medias respecto al sistema anterior</a:t>
            </a:r>
          </a:p>
          <a:p>
            <a:pPr lvl="0" algn="just"/>
            <a:endParaRPr lang="es-ES" sz="2400" b="0" dirty="0">
              <a:latin typeface="Franklin Gothic Book" panose="020B0503020102020204" pitchFamily="34" charset="0"/>
            </a:endParaRPr>
          </a:p>
          <a:p>
            <a:pPr lvl="0" algn="just"/>
            <a:r>
              <a:rPr lang="es-ES" sz="2400" dirty="0">
                <a:latin typeface="Franklin Gothic Book" panose="020B0503020102020204" pitchFamily="34" charset="0"/>
              </a:rPr>
              <a:t>Las condiciones de mantenimiento y revocación </a:t>
            </a:r>
            <a:r>
              <a:rPr lang="es-ES" sz="2400" b="0" dirty="0">
                <a:latin typeface="Franklin Gothic Book" panose="020B0503020102020204" pitchFamily="34" charset="0"/>
              </a:rPr>
              <a:t>de la ayuda también se han mejorado y flexibilizado</a:t>
            </a:r>
          </a:p>
          <a:p>
            <a:pPr lvl="0" algn="just"/>
            <a:endParaRPr lang="es-ES" sz="2400" b="0" dirty="0">
              <a:latin typeface="Franklin Gothic Book" panose="020B0503020102020204" pitchFamily="34" charset="0"/>
            </a:endParaRPr>
          </a:p>
          <a:p>
            <a:pPr lvl="0" algn="just"/>
            <a:r>
              <a:rPr lang="es-ES" sz="2400" b="0" dirty="0">
                <a:latin typeface="Franklin Gothic Book" panose="020B0503020102020204" pitchFamily="34" charset="0"/>
              </a:rPr>
              <a:t>También se han incluido como </a:t>
            </a:r>
            <a:r>
              <a:rPr lang="es-ES" sz="2400" dirty="0">
                <a:latin typeface="Franklin Gothic Book" panose="020B0503020102020204" pitchFamily="34" charset="0"/>
              </a:rPr>
              <a:t>gastos elegibles </a:t>
            </a:r>
            <a:r>
              <a:rPr lang="es-ES" sz="2400" b="0" dirty="0">
                <a:latin typeface="Franklin Gothic Book" panose="020B0503020102020204" pitchFamily="34" charset="0"/>
              </a:rPr>
              <a:t>un espectro más amplio de activos inmateriales, para permitir la financiación de actividades digitales</a:t>
            </a:r>
            <a:endParaRPr lang="es-ES" sz="2400" b="0" kern="1200" dirty="0">
              <a:solidFill>
                <a:srgbClr val="57565A"/>
              </a:solidFill>
              <a:latin typeface="Open Sans Light"/>
              <a:ea typeface="Helvetica Neue"/>
              <a:cs typeface="Helvetica Neue"/>
              <a:sym typeface="Helvetica Neue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82129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ES" sz="2400" b="0" dirty="0">
                <a:latin typeface="Franklin Gothic Book" panose="020B0503020102020204" pitchFamily="34" charset="0"/>
              </a:rPr>
              <a:t>Evolución de la Orden TED/1293/2020 a zonas de Transición Justa con cambios.</a:t>
            </a:r>
          </a:p>
          <a:p>
            <a:pPr algn="just"/>
            <a:endParaRPr lang="es-ES" sz="2400" dirty="0">
              <a:latin typeface="Franklin Gothic Book" panose="020B0503020102020204" pitchFamily="34" charset="0"/>
            </a:endParaRPr>
          </a:p>
          <a:p>
            <a:pPr algn="just"/>
            <a:r>
              <a:rPr lang="es-ES" sz="2400" dirty="0">
                <a:latin typeface="Franklin Gothic Book" panose="020B0503020102020204" pitchFamily="34" charset="0"/>
              </a:rPr>
              <a:t>Un nuevo ámbito geográfico</a:t>
            </a:r>
            <a:r>
              <a:rPr lang="es-ES" sz="2400" b="0" dirty="0">
                <a:latin typeface="Franklin Gothic Book" panose="020B0503020102020204" pitchFamily="34" charset="0"/>
              </a:rPr>
              <a:t>: Zonas de Transición Justa</a:t>
            </a:r>
          </a:p>
          <a:p>
            <a:pPr lvl="0" algn="just"/>
            <a:endParaRPr lang="es-ES" sz="2400" b="0" dirty="0">
              <a:latin typeface="Franklin Gothic Book" panose="020B0503020102020204" pitchFamily="34" charset="0"/>
            </a:endParaRPr>
          </a:p>
          <a:p>
            <a:pPr lvl="0" algn="just"/>
            <a:r>
              <a:rPr lang="es-ES" sz="2400" dirty="0">
                <a:latin typeface="Franklin Gothic Book" panose="020B0503020102020204" pitchFamily="34" charset="0"/>
              </a:rPr>
              <a:t>Un nuevo sistema de cálculo de ayudas </a:t>
            </a:r>
            <a:r>
              <a:rPr lang="es-ES" sz="2400" b="0" dirty="0">
                <a:latin typeface="Franklin Gothic Book" panose="020B0503020102020204" pitchFamily="34" charset="0"/>
              </a:rPr>
              <a:t>que</a:t>
            </a:r>
            <a:r>
              <a:rPr lang="es-ES" sz="2400" dirty="0">
                <a:latin typeface="Franklin Gothic Book" panose="020B0503020102020204" pitchFamily="34" charset="0"/>
              </a:rPr>
              <a:t> </a:t>
            </a:r>
            <a:r>
              <a:rPr lang="es-ES" sz="2400" b="0" dirty="0">
                <a:latin typeface="Franklin Gothic Book" panose="020B0503020102020204" pitchFamily="34" charset="0"/>
              </a:rPr>
              <a:t>tendrá en cuenta la inversión y el empleo del proyecto, y que supondrá un incremento de las intensidades de ayuda medias respecto al sistema anterior</a:t>
            </a:r>
          </a:p>
          <a:p>
            <a:pPr lvl="0" algn="just"/>
            <a:endParaRPr lang="es-ES" sz="2400" b="0" dirty="0">
              <a:latin typeface="Franklin Gothic Book" panose="020B0503020102020204" pitchFamily="34" charset="0"/>
            </a:endParaRPr>
          </a:p>
          <a:p>
            <a:pPr lvl="0" algn="just"/>
            <a:r>
              <a:rPr lang="es-ES" sz="2400" dirty="0">
                <a:latin typeface="Franklin Gothic Book" panose="020B0503020102020204" pitchFamily="34" charset="0"/>
              </a:rPr>
              <a:t>Las condiciones de mantenimiento y revocación </a:t>
            </a:r>
            <a:r>
              <a:rPr lang="es-ES" sz="2400" b="0" dirty="0">
                <a:latin typeface="Franklin Gothic Book" panose="020B0503020102020204" pitchFamily="34" charset="0"/>
              </a:rPr>
              <a:t>de la ayuda también se han mejorado y flexibilizado</a:t>
            </a:r>
          </a:p>
          <a:p>
            <a:pPr lvl="0" algn="just"/>
            <a:endParaRPr lang="es-ES" sz="2400" b="0" dirty="0">
              <a:latin typeface="Franklin Gothic Book" panose="020B0503020102020204" pitchFamily="34" charset="0"/>
            </a:endParaRPr>
          </a:p>
          <a:p>
            <a:pPr lvl="0" algn="just"/>
            <a:r>
              <a:rPr lang="es-ES" sz="2400" b="0" dirty="0">
                <a:latin typeface="Franklin Gothic Book" panose="020B0503020102020204" pitchFamily="34" charset="0"/>
              </a:rPr>
              <a:t>También se han incluido como </a:t>
            </a:r>
            <a:r>
              <a:rPr lang="es-ES" sz="2400" dirty="0">
                <a:latin typeface="Franklin Gothic Book" panose="020B0503020102020204" pitchFamily="34" charset="0"/>
              </a:rPr>
              <a:t>gastos elegibles </a:t>
            </a:r>
            <a:r>
              <a:rPr lang="es-ES" sz="2400" b="0" dirty="0">
                <a:latin typeface="Franklin Gothic Book" panose="020B0503020102020204" pitchFamily="34" charset="0"/>
              </a:rPr>
              <a:t>un espectro más amplio de activos inmateriales, para permitir la financiación de actividades digitales</a:t>
            </a:r>
            <a:endParaRPr lang="es-ES" sz="2400" b="0" kern="1200" dirty="0">
              <a:solidFill>
                <a:srgbClr val="57565A"/>
              </a:solidFill>
              <a:latin typeface="Open Sans Light"/>
              <a:ea typeface="Helvetica Neue"/>
              <a:cs typeface="Helvetica Neue"/>
              <a:sym typeface="Helvetica Neue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98014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1.º Cuando el importe de la ayuda se determine en función del precio o de la</a:t>
            </a:r>
          </a:p>
          <a:p>
            <a:r>
              <a:rPr lang="es-ES" dirty="0"/>
              <a:t>cantidad de dichos productos adquiridos a productores primarios o comercializados por</a:t>
            </a:r>
          </a:p>
          <a:p>
            <a:r>
              <a:rPr lang="es-ES" dirty="0"/>
              <a:t>las empresas interesadas.</a:t>
            </a:r>
          </a:p>
          <a:p>
            <a:r>
              <a:rPr lang="es-ES" dirty="0"/>
              <a:t>2.º Cuando la ayuda se supedite a su transmisión, total o parcial, a los productores</a:t>
            </a:r>
          </a:p>
          <a:p>
            <a:r>
              <a:rPr lang="es-ES" dirty="0"/>
              <a:t>primarios.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lIns="99075" tIns="49538" rIns="99075" bIns="49538"/>
          <a:lstStyle/>
          <a:p>
            <a:fld id="{0C0AB30D-B485-48A9-BF05-AFB655DA15CE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21790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lIns="99075" tIns="49538" rIns="99075" bIns="49538"/>
          <a:lstStyle/>
          <a:p>
            <a:fld id="{0C0AB30D-B485-48A9-BF05-AFB655DA15CE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0780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E64F1-E4A4-49A6-A3DA-2F97CCA9D525}" type="datetimeFigureOut">
              <a:rPr lang="es-ES" smtClean="0"/>
              <a:t>31/03/2023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E0660-18AE-4C2A-8B80-74DFC7A124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4841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E64F1-E4A4-49A6-A3DA-2F97CCA9D525}" type="datetimeFigureOut">
              <a:rPr lang="es-ES" smtClean="0"/>
              <a:t>31/03/2023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E0660-18AE-4C2A-8B80-74DFC7A124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5439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E64F1-E4A4-49A6-A3DA-2F97CCA9D525}" type="datetimeFigureOut">
              <a:rPr lang="es-ES" smtClean="0"/>
              <a:t>31/03/2023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E0660-18AE-4C2A-8B80-74DFC7A124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4240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r>
              <a:t>Texto del título</a:t>
            </a:r>
          </a:p>
        </p:txBody>
      </p:sp>
      <p:sp>
        <p:nvSpPr>
          <p:cNvPr id="1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4833937" y="7090171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419742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cent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o del título"/>
          <p:cNvSpPr txBox="1"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3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9902141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n"/>
          <p:cNvSpPr>
            <a:spLocks noGrp="1"/>
          </p:cNvSpPr>
          <p:nvPr>
            <p:ph type="pic" sz="half" idx="13"/>
          </p:nvPr>
        </p:nvSpPr>
        <p:spPr>
          <a:xfrm>
            <a:off x="12495609" y="892968"/>
            <a:ext cx="7500938" cy="115550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o del título"/>
          <p:cNvSpPr txBox="1"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Texto del título</a:t>
            </a:r>
          </a:p>
        </p:txBody>
      </p:sp>
      <p:sp>
        <p:nvSpPr>
          <p:cNvPr id="40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8954091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n"/>
          <p:cNvSpPr>
            <a:spLocks noGrp="1"/>
          </p:cNvSpPr>
          <p:nvPr>
            <p:ph type="pic" sz="quarter" idx="13"/>
          </p:nvPr>
        </p:nvSpPr>
        <p:spPr>
          <a:xfrm>
            <a:off x="12495609" y="3643312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67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8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307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3600423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ivel de texto 1…"/>
          <p:cNvSpPr txBox="1"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5066884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n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n"/>
          <p:cNvSpPr>
            <a:spLocks noGrp="1"/>
          </p:cNvSpPr>
          <p:nvPr>
            <p:ph type="pic" sz="quarter" idx="14"/>
          </p:nvPr>
        </p:nvSpPr>
        <p:spPr>
          <a:xfrm>
            <a:off x="12495609" y="1250156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n"/>
          <p:cNvSpPr>
            <a:spLocks noGrp="1"/>
          </p:cNvSpPr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4394985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 Juan López"/>
          <p:cNvSpPr txBox="1"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477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 Juan López</a:t>
            </a:r>
          </a:p>
        </p:txBody>
      </p:sp>
      <p:sp>
        <p:nvSpPr>
          <p:cNvPr id="94" name="“Escribir una cita aquí”"/>
          <p:cNvSpPr txBox="1">
            <a:spLocks noGrp="1"/>
          </p:cNvSpPr>
          <p:nvPr>
            <p:ph type="body" sz="quarter" idx="14"/>
          </p:nvPr>
        </p:nvSpPr>
        <p:spPr>
          <a:xfrm>
            <a:off x="4833937" y="5997575"/>
            <a:ext cx="14716126" cy="863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“Escribir una cita aquí” </a:t>
            </a:r>
          </a:p>
        </p:txBody>
      </p:sp>
      <p:sp>
        <p:nvSpPr>
          <p:cNvPr id="9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700218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n"/>
          <p:cNvSpPr>
            <a:spLocks noGrp="1"/>
          </p:cNvSpPr>
          <p:nvPr>
            <p:ph type="pic" idx="13"/>
          </p:nvPr>
        </p:nvSpPr>
        <p:spPr>
          <a:xfrm>
            <a:off x="3048000" y="0"/>
            <a:ext cx="18288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611947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E64F1-E4A4-49A6-A3DA-2F97CCA9D525}" type="datetimeFigureOut">
              <a:rPr lang="es-ES" smtClean="0"/>
              <a:t>31/03/2023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E0660-18AE-4C2A-8B80-74DFC7A124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404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2435650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867439" y="13073062"/>
            <a:ext cx="639598" cy="482823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0285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67439" y="13073062"/>
            <a:ext cx="639598" cy="482823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2688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D7A62-06D2-487A-844C-166C94EB0AE5}" type="datetime1">
              <a:rPr lang="es-ES" smtClean="0"/>
              <a:t>31/03/2023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E0660-18AE-4C2A-8B80-74DFC7A124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10701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ABCDD-B5C6-4ADF-AA1A-D6E94F9B7AC3}" type="datetime1">
              <a:rPr lang="es-ES" smtClean="0"/>
              <a:t>31/03/2023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E0660-18AE-4C2A-8B80-74DFC7A124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51378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7BCB8-3E21-44B2-AF0B-CED592D64C6D}" type="datetime1">
              <a:rPr lang="es-ES" smtClean="0"/>
              <a:t>31/03/2023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E0660-18AE-4C2A-8B80-74DFC7A124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50312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67A6-7DE7-46B0-B446-7410A08E238B}" type="datetime1">
              <a:rPr lang="es-ES" smtClean="0"/>
              <a:t>31/03/2023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E0660-18AE-4C2A-8B80-74DFC7A124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63919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4755-4CC6-4601-B0D0-039F1CBCB7AC}" type="datetime1">
              <a:rPr lang="es-ES" smtClean="0"/>
              <a:t>31/03/2023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E0660-18AE-4C2A-8B80-74DFC7A124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7438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6355C-9A4A-437C-AC96-A2F7E58635F3}" type="datetime1">
              <a:rPr lang="es-ES" smtClean="0"/>
              <a:t>31/03/2023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E0660-18AE-4C2A-8B80-74DFC7A124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0141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8D9E0-4D39-4FC6-BD43-5FF23F325098}" type="datetime1">
              <a:rPr lang="es-ES" smtClean="0"/>
              <a:t>31/03/2023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E0660-18AE-4C2A-8B80-74DFC7A124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801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E64F1-E4A4-49A6-A3DA-2F97CCA9D525}" type="datetimeFigureOut">
              <a:rPr lang="es-ES" smtClean="0"/>
              <a:t>31/03/2023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E0660-18AE-4C2A-8B80-74DFC7A124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58309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7B2AB-C67F-48EE-9654-D0279B352E99}" type="datetime1">
              <a:rPr lang="es-ES" smtClean="0"/>
              <a:t>31/03/2023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E0660-18AE-4C2A-8B80-74DFC7A124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13401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3C70A-A3FE-4955-9EE3-F0B318B14BD5}" type="datetime1">
              <a:rPr lang="es-ES" smtClean="0"/>
              <a:t>31/03/2023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E0660-18AE-4C2A-8B80-74DFC7A124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97322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319F-B771-4D4A-94D1-3A152360F430}" type="datetime1">
              <a:rPr lang="es-ES" smtClean="0"/>
              <a:t>31/03/2023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E0660-18AE-4C2A-8B80-74DFC7A124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56511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49B2-4341-44AB-982B-2D63566EBA8F}" type="datetime1">
              <a:rPr lang="es-ES" smtClean="0"/>
              <a:t>31/03/2023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E0660-18AE-4C2A-8B80-74DFC7A124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12635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1866900"/>
            <a:ext cx="20726400" cy="812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7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672072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7959EA-5D81-4636-8033-06BEE0805A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5E29054-3EE4-41DE-BFB7-9E94B8C003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E466CF-A996-4F75-8383-01D8AA0EC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BBF223-F5A8-49BE-8BEA-09A3F7A92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95BB5B-D3C6-4A20-8697-9B8ED7578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E0660-18AE-4C2A-8B80-74DFC7A124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7545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366938-7DC5-4DEB-84A9-06CB65ECF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90C309-9269-440E-8021-15B579A21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2B2633-EA8C-4A9A-9FF2-B9588D56B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E5634C-83DB-4B67-8749-445100631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74A599-C436-4BF8-8B93-2DCAAFA54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E0660-18AE-4C2A-8B80-74DFC7A124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60988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4FB668-8D0B-4014-A818-9659847C4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A8DD8DB-FDC8-44B3-B029-479DAB571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734D90-6109-44C4-92F9-D70FA1984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902ECB-061E-4D1C-B0C4-2410364C3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0F4723-504C-4E9E-A3A2-B80E3B44C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E0660-18AE-4C2A-8B80-74DFC7A124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19192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DE5560-111C-48E4-90E2-941B218A2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134698-3AAD-49D9-95D5-50387CEF45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39D2B93-4CBB-4B99-87EE-C5CFF3290B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6530BD3-C459-4257-8B58-F801458F7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204437E-A048-45A5-9545-99621E1EC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6497CAF-BA74-42EC-93D8-C56C09591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E0660-18AE-4C2A-8B80-74DFC7A124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21747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B797D3-9487-43AB-AC6F-5A355A8FD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92D0401-12D3-48AC-AA00-2162F757D9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4B973E0-2FF3-4E54-8F0A-6DDBA27EF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E80EF66-20D4-4646-8287-8A143E8F2C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BFE4F0F-074A-4954-908A-85D6A98A5D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24693A2-34D5-463A-8289-C0F9B5B05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489F201-D310-464C-89EF-213884013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866E28C-B4EC-4DD4-82D2-3BCE477AF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E0660-18AE-4C2A-8B80-74DFC7A124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3676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E64F1-E4A4-49A6-A3DA-2F97CCA9D525}" type="datetimeFigureOut">
              <a:rPr lang="es-ES" smtClean="0"/>
              <a:t>31/03/2023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E0660-18AE-4C2A-8B80-74DFC7A124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89561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2F2666-B3D0-4F1F-83AA-C4732B132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9A7909F-A51F-4834-A5FF-B28F1BEB5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41B07C9-C7F6-4D69-8070-2208D4F9B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15075E8-EBDE-4041-AB6C-172600842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E0660-18AE-4C2A-8B80-74DFC7A124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56608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549F1EB-1AD8-4CEF-9989-95067F3BE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326F715-349C-4664-9A00-9C46D4FF8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0E10BF1-6C9C-47B5-A12E-DCB6177D1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E0660-18AE-4C2A-8B80-74DFC7A124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8576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C205CD-9A79-441E-A6FE-F47BF5877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FF091B-89AF-44E3-A154-0C561BCFA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7EB1A6-63AF-4F76-9EDF-DF04B4C47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B2C8A60-A848-4327-9931-F021E42DD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50EF64-A92F-431E-9B2E-9120A6850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0AAB48-190C-46C7-B481-29B16FD2B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E0660-18AE-4C2A-8B80-74DFC7A124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67689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DEDFB9-A7C4-42E8-879D-931B7D030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CA7A6D9-FEB0-41D8-AAC0-2BC4312D3B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E8DDB3B-75BD-4A93-8F72-FFCA8CF197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EF39DD8-384C-4AFE-94A2-2DFB874FC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AB7D7F1-551C-40C9-8518-F0778C40E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C992465-8D31-4BB5-A812-75D99BE0A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E0660-18AE-4C2A-8B80-74DFC7A124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51103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B4A02E-915E-456F-AC12-E427899AB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DA6C2C-56ED-40C0-A332-55EE0D04D2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19F26D-116D-46D7-A4D8-5D9DE93B5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33FC41-5CD9-4C23-96B6-FFFDB4D08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35C07E-2A03-4C6E-AE95-E3558A15D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E0660-18AE-4C2A-8B80-74DFC7A124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05912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40B73DB-6D51-405D-9C07-92080E4D09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68D804A-D897-458F-B4FD-6C2E6B8F81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4D1249-9A3C-4FA8-9F47-13DCC2AD3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179089-62D2-4D8E-98C7-4B19690CD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592490-17E4-4A4A-A3A8-567BA779B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E0660-18AE-4C2A-8B80-74DFC7A124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91321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1866900"/>
            <a:ext cx="20726400" cy="812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7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10817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E64F1-E4A4-49A6-A3DA-2F97CCA9D525}" type="datetimeFigureOut">
              <a:rPr lang="es-ES" smtClean="0"/>
              <a:t>31/03/2023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E0660-18AE-4C2A-8B80-74DFC7A124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6130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E64F1-E4A4-49A6-A3DA-2F97CCA9D525}" type="datetimeFigureOut">
              <a:rPr lang="es-ES" smtClean="0"/>
              <a:t>31/03/2023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E0660-18AE-4C2A-8B80-74DFC7A124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1443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E64F1-E4A4-49A6-A3DA-2F97CCA9D525}" type="datetimeFigureOut">
              <a:rPr lang="es-ES" smtClean="0"/>
              <a:t>31/03/2023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E0660-18AE-4C2A-8B80-74DFC7A124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4022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E64F1-E4A4-49A6-A3DA-2F97CCA9D525}" type="datetimeFigureOut">
              <a:rPr lang="es-ES" smtClean="0"/>
              <a:t>31/03/2023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E0660-18AE-4C2A-8B80-74DFC7A124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9216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E64F1-E4A4-49A6-A3DA-2F97CCA9D525}" type="datetimeFigureOut">
              <a:rPr lang="es-ES" smtClean="0"/>
              <a:t>31/03/2023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E0660-18AE-4C2A-8B80-74DFC7A124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8701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E64F1-E4A4-49A6-A3DA-2F97CCA9D525}" type="datetimeFigureOut">
              <a:rPr lang="es-ES" smtClean="0"/>
              <a:t>31/03/2023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E0660-18AE-4C2A-8B80-74DFC7A124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0148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46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11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055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500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944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389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833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278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722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167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DD0E6-B6E6-4BC1-9CBD-36EE046F561F}" type="datetime1">
              <a:rPr lang="es-ES" smtClean="0"/>
              <a:t>31/03/2023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E0660-18AE-4C2A-8B80-74DFC7A124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350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91B686C-5135-4ADA-86AF-E0A3BEA6D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B3BE904-F5ED-4AD0-A42B-9050A8B7E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A14C85-0312-4E54-A016-233B623400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5B9243-F0AE-4B37-8523-5880EDC996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0DC88E-BCA1-4627-B19E-3DDE6501F4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E0660-18AE-4C2A-8B80-74DFC7A124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051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20.png"/><Relationship Id="rId7" Type="http://schemas.openxmlformats.org/officeDocument/2006/relationships/diagramLayout" Target="../diagrams/layou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5" Type="http://schemas.openxmlformats.org/officeDocument/2006/relationships/image" Target="../media/image15.jpeg"/><Relationship Id="rId10" Type="http://schemas.microsoft.com/office/2007/relationships/diagramDrawing" Target="../diagrams/drawing5.xml"/><Relationship Id="rId4" Type="http://schemas.openxmlformats.org/officeDocument/2006/relationships/image" Target="../media/image14.png"/><Relationship Id="rId9" Type="http://schemas.openxmlformats.org/officeDocument/2006/relationships/diagramColors" Target="../diagrams/colors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1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1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3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2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empresas@transicionjusta.gob.es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Colors" Target="../diagrams/colors3.xml"/><Relationship Id="rId3" Type="http://schemas.openxmlformats.org/officeDocument/2006/relationships/image" Target="../media/image14.png"/><Relationship Id="rId7" Type="http://schemas.openxmlformats.org/officeDocument/2006/relationships/diagramQuickStyle" Target="../diagrams/quickStyle2.xml"/><Relationship Id="rId12" Type="http://schemas.openxmlformats.org/officeDocument/2006/relationships/diagramQuickStyle" Target="../diagrams/quickStyl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diagramLayout" Target="../diagrams/layout2.xml"/><Relationship Id="rId11" Type="http://schemas.openxmlformats.org/officeDocument/2006/relationships/diagramLayout" Target="../diagrams/layout3.xml"/><Relationship Id="rId5" Type="http://schemas.openxmlformats.org/officeDocument/2006/relationships/diagramData" Target="../diagrams/data2.xml"/><Relationship Id="rId10" Type="http://schemas.openxmlformats.org/officeDocument/2006/relationships/diagramData" Target="../diagrams/data3.xml"/><Relationship Id="rId4" Type="http://schemas.openxmlformats.org/officeDocument/2006/relationships/image" Target="../media/image15.jpeg"/><Relationship Id="rId9" Type="http://schemas.microsoft.com/office/2007/relationships/diagramDrawing" Target="../diagrams/drawing2.xml"/><Relationship Id="rId14" Type="http://schemas.microsoft.com/office/2007/relationships/diagramDrawing" Target="../diagrams/drawing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4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15.jpeg"/><Relationship Id="rId4" Type="http://schemas.openxmlformats.org/officeDocument/2006/relationships/image" Target="../media/image16.jpeg"/><Relationship Id="rId9" Type="http://schemas.microsoft.com/office/2007/relationships/diagramDrawing" Target="../diagrams/drawin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F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537475" y="11189840"/>
            <a:ext cx="8287256" cy="1506652"/>
            <a:chOff x="619438" y="4641760"/>
            <a:chExt cx="8287256" cy="1506652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438" y="4641760"/>
              <a:ext cx="4484753" cy="1506652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04191" y="4641760"/>
              <a:ext cx="3802503" cy="1506652"/>
            </a:xfrm>
            <a:prstGeom prst="rect">
              <a:avLst/>
            </a:prstGeom>
          </p:spPr>
        </p:pic>
      </p:grpSp>
      <p:sp>
        <p:nvSpPr>
          <p:cNvPr id="119" name="Título de la presentación…"/>
          <p:cNvSpPr txBox="1">
            <a:spLocks noGrp="1"/>
          </p:cNvSpPr>
          <p:nvPr>
            <p:ph type="ctrTitle"/>
          </p:nvPr>
        </p:nvSpPr>
        <p:spPr>
          <a:xfrm>
            <a:off x="304800" y="342900"/>
            <a:ext cx="7901369" cy="8172450"/>
          </a:xfrm>
          <a:prstGeom prst="rect">
            <a:avLst/>
          </a:prstGeom>
          <a:noFill/>
        </p:spPr>
        <p:txBody>
          <a:bodyPr lIns="0" tIns="0" rIns="0" bIns="0" anchor="t">
            <a:normAutofit fontScale="90000"/>
          </a:bodyPr>
          <a:lstStyle/>
          <a:p>
            <a:pPr marL="533400" algn="l" defTabSz="457200">
              <a:defRPr sz="6600">
                <a:solidFill>
                  <a:srgbClr val="3C3C3C"/>
                </a:solidFill>
                <a:latin typeface="Geogrotesque SemiBold"/>
                <a:ea typeface="Geogrotesque SemiBold"/>
                <a:cs typeface="Geogrotesque SemiBold"/>
                <a:sym typeface="Geogrotesque SemiBold"/>
              </a:defRPr>
            </a:pPr>
            <a:br>
              <a:rPr lang="es-ES" sz="8000" b="1" dirty="0">
                <a:solidFill>
                  <a:schemeClr val="bg1"/>
                </a:solidFill>
              </a:rPr>
            </a:br>
            <a:r>
              <a:rPr lang="es-ES" sz="8000" b="1" dirty="0">
                <a:solidFill>
                  <a:schemeClr val="bg1"/>
                </a:solidFill>
              </a:rPr>
              <a:t>Instituto para </a:t>
            </a:r>
            <a:br>
              <a:rPr lang="es-ES" sz="8000" b="1" dirty="0">
                <a:solidFill>
                  <a:schemeClr val="bg1"/>
                </a:solidFill>
              </a:rPr>
            </a:br>
            <a:r>
              <a:rPr lang="es-ES" sz="8000" b="1" dirty="0">
                <a:solidFill>
                  <a:schemeClr val="bg1"/>
                </a:solidFill>
              </a:rPr>
              <a:t>Transición Justa </a:t>
            </a:r>
            <a:br>
              <a:rPr lang="es-ES" sz="8000" b="1" dirty="0">
                <a:solidFill>
                  <a:schemeClr val="bg1"/>
                </a:solidFill>
              </a:rPr>
            </a:br>
            <a:br>
              <a:rPr lang="es-ES" sz="8000" b="1" dirty="0">
                <a:solidFill>
                  <a:schemeClr val="tx1"/>
                </a:solidFill>
              </a:rPr>
            </a:br>
            <a:r>
              <a:rPr lang="es-ES" sz="6600" b="1" dirty="0">
                <a:solidFill>
                  <a:srgbClr val="05868E"/>
                </a:solidFill>
              </a:rPr>
              <a:t>LÍNEAS DE AYUDA A EMPRESAS EN MUNICIPIOS DE TRANSICIÓN JUSTA </a:t>
            </a:r>
            <a:br>
              <a:rPr lang="es-ES" sz="6600" b="1" dirty="0">
                <a:solidFill>
                  <a:srgbClr val="05868E"/>
                </a:solidFill>
              </a:rPr>
            </a:br>
            <a:br>
              <a:rPr lang="es-ES" sz="8000" b="1" dirty="0">
                <a:solidFill>
                  <a:schemeClr val="tx1"/>
                </a:solidFill>
              </a:rPr>
            </a:br>
            <a:br>
              <a:rPr lang="es-ES" sz="8000" b="1" dirty="0">
                <a:solidFill>
                  <a:schemeClr val="bg1"/>
                </a:solidFill>
              </a:rPr>
            </a:br>
            <a:endParaRPr sz="8800" b="1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10FE7FE-DB15-0987-1453-8E5C8067A58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3" t="3837" r="8133" b="-3837"/>
          <a:stretch/>
        </p:blipFill>
        <p:spPr>
          <a:xfrm>
            <a:off x="10206419" y="0"/>
            <a:ext cx="17615833" cy="1409052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0" y="12734751"/>
            <a:ext cx="24384000" cy="1034737"/>
            <a:chOff x="-946" y="12611745"/>
            <a:chExt cx="24384946" cy="927684"/>
          </a:xfrm>
        </p:grpSpPr>
        <p:sp>
          <p:nvSpPr>
            <p:cNvPr id="16" name="Rectángulo 15"/>
            <p:cNvSpPr/>
            <p:nvPr/>
          </p:nvSpPr>
          <p:spPr>
            <a:xfrm>
              <a:off x="5182684" y="12629827"/>
              <a:ext cx="19201316" cy="909601"/>
            </a:xfrm>
            <a:prstGeom prst="rect">
              <a:avLst/>
            </a:prstGeom>
            <a:solidFill>
              <a:srgbClr val="004B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566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7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sym typeface="Helvetica Neue"/>
              </a:endParaRPr>
            </a:p>
          </p:txBody>
        </p:sp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46" y="12611745"/>
              <a:ext cx="5179572" cy="927684"/>
            </a:xfrm>
            <a:prstGeom prst="rect">
              <a:avLst/>
            </a:prstGeom>
          </p:spPr>
        </p:pic>
      </p:grpSp>
      <p:sp>
        <p:nvSpPr>
          <p:cNvPr id="15" name="Título para subapartados…"/>
          <p:cNvSpPr txBox="1">
            <a:spLocks/>
          </p:cNvSpPr>
          <p:nvPr/>
        </p:nvSpPr>
        <p:spPr>
          <a:xfrm>
            <a:off x="3635" y="-11932"/>
            <a:ext cx="24557149" cy="1600916"/>
          </a:xfrm>
          <a:prstGeom prst="rect">
            <a:avLst/>
          </a:prstGeom>
          <a:solidFill>
            <a:srgbClr val="05868E"/>
          </a:solidFill>
          <a:ln w="12700">
            <a:miter lim="400000"/>
          </a:ln>
        </p:spPr>
        <p:txBody>
          <a:bodyPr lIns="0" tIns="0" rIns="0" bIns="0" anchor="ctr">
            <a:normAutofit fontScale="92500" lnSpcReduction="10000"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979488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Geogrotesque SemiBold"/>
                <a:cs typeface="Geogrotesque SemiBold"/>
                <a:sym typeface="Helvetica Neue Medium"/>
              </a:rPr>
              <a:t>	</a:t>
            </a:r>
          </a:p>
          <a:p>
            <a:pPr marL="979488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grotesque SemiBold"/>
                <a:ea typeface="Geogrotesque SemiBold"/>
                <a:cs typeface="Geogrotesque SemiBold"/>
                <a:sym typeface="Geogrotesque SemiBold"/>
              </a:rPr>
              <a:t>          Ayudas a proyectos empresariales y pequeños proyectos de inversión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5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 SemiCondensed" panose="020B0502040204020203" pitchFamily="34" charset="0"/>
              <a:ea typeface="Geogrotesque SemiBold"/>
              <a:cs typeface="Geogrotesque SemiBold"/>
              <a:sym typeface="Helvetica Neue Medium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B4C4DC7-C17F-6DDF-E8B3-D3A85FA2A1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6" y="430906"/>
            <a:ext cx="1732642" cy="720000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s-ES" sz="2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/>
                <a:sym typeface="Helvetica Neue Light"/>
              </a:rPr>
              <a:pPr marL="0" marR="0" lvl="0" indent="0" algn="ctr" defTabSz="82153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E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/>
              <a:sym typeface="Helvetica Neue Light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F076DDA-2B67-C5F6-BB77-98D1B09C6E52}"/>
              </a:ext>
            </a:extLst>
          </p:cNvPr>
          <p:cNvSpPr txBox="1"/>
          <p:nvPr/>
        </p:nvSpPr>
        <p:spPr>
          <a:xfrm>
            <a:off x="0" y="3565342"/>
            <a:ext cx="11152094" cy="6367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CLASIFICACIÓN</a:t>
            </a:r>
            <a:r>
              <a:rPr kumimoji="0" lang="es-E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 DE EMPRESA</a:t>
            </a:r>
          </a:p>
        </p:txBody>
      </p:sp>
      <p:graphicFrame>
        <p:nvGraphicFramePr>
          <p:cNvPr id="22" name="Tabla 22">
            <a:extLst>
              <a:ext uri="{FF2B5EF4-FFF2-40B4-BE49-F238E27FC236}">
                <a16:creationId xmlns:a16="http://schemas.microsoft.com/office/drawing/2014/main" id="{FA395524-C59B-6DEF-E373-58C8079D7E1E}"/>
              </a:ext>
            </a:extLst>
          </p:cNvPr>
          <p:cNvGraphicFramePr>
            <a:graphicFrameLocks noGrp="1"/>
          </p:cNvGraphicFramePr>
          <p:nvPr/>
        </p:nvGraphicFramePr>
        <p:xfrm>
          <a:off x="3609415" y="4787196"/>
          <a:ext cx="18355615" cy="38573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71123">
                  <a:extLst>
                    <a:ext uri="{9D8B030D-6E8A-4147-A177-3AD203B41FA5}">
                      <a16:colId xmlns:a16="http://schemas.microsoft.com/office/drawing/2014/main" val="866020025"/>
                    </a:ext>
                  </a:extLst>
                </a:gridCol>
                <a:gridCol w="3671123">
                  <a:extLst>
                    <a:ext uri="{9D8B030D-6E8A-4147-A177-3AD203B41FA5}">
                      <a16:colId xmlns:a16="http://schemas.microsoft.com/office/drawing/2014/main" val="1877716154"/>
                    </a:ext>
                  </a:extLst>
                </a:gridCol>
                <a:gridCol w="3671123">
                  <a:extLst>
                    <a:ext uri="{9D8B030D-6E8A-4147-A177-3AD203B41FA5}">
                      <a16:colId xmlns:a16="http://schemas.microsoft.com/office/drawing/2014/main" val="3155708818"/>
                    </a:ext>
                  </a:extLst>
                </a:gridCol>
                <a:gridCol w="3671123">
                  <a:extLst>
                    <a:ext uri="{9D8B030D-6E8A-4147-A177-3AD203B41FA5}">
                      <a16:colId xmlns:a16="http://schemas.microsoft.com/office/drawing/2014/main" val="1453280956"/>
                    </a:ext>
                  </a:extLst>
                </a:gridCol>
                <a:gridCol w="3671123">
                  <a:extLst>
                    <a:ext uri="{9D8B030D-6E8A-4147-A177-3AD203B41FA5}">
                      <a16:colId xmlns:a16="http://schemas.microsoft.com/office/drawing/2014/main" val="3712341472"/>
                    </a:ext>
                  </a:extLst>
                </a:gridCol>
              </a:tblGrid>
              <a:tr h="794158">
                <a:tc>
                  <a:txBody>
                    <a:bodyPr/>
                    <a:lstStyle/>
                    <a:p>
                      <a:endParaRPr lang="es-E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3600" dirty="0"/>
                        <a:t>Micro</a:t>
                      </a:r>
                    </a:p>
                  </a:txBody>
                  <a:tcPr>
                    <a:solidFill>
                      <a:srgbClr val="05868E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3600" dirty="0"/>
                        <a:t>Pequeña</a:t>
                      </a:r>
                    </a:p>
                  </a:txBody>
                  <a:tcPr>
                    <a:solidFill>
                      <a:srgbClr val="05868E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3600" dirty="0"/>
                        <a:t>Mediana</a:t>
                      </a:r>
                    </a:p>
                  </a:txBody>
                  <a:tcPr>
                    <a:solidFill>
                      <a:srgbClr val="05868E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3600" dirty="0"/>
                        <a:t>Grande</a:t>
                      </a:r>
                    </a:p>
                  </a:txBody>
                  <a:tcPr>
                    <a:solidFill>
                      <a:srgbClr val="05868E">
                        <a:alpha val="5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636942"/>
                  </a:ext>
                </a:extLst>
              </a:tr>
              <a:tr h="794158">
                <a:tc>
                  <a:txBody>
                    <a:bodyPr/>
                    <a:lstStyle/>
                    <a:p>
                      <a:r>
                        <a:rPr lang="es-ES" sz="3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Empleo</a:t>
                      </a:r>
                    </a:p>
                  </a:txBody>
                  <a:tcPr>
                    <a:solidFill>
                      <a:srgbClr val="05868E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3600" dirty="0"/>
                        <a:t>&lt;10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3600" dirty="0"/>
                        <a:t>&lt;50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3600" dirty="0"/>
                        <a:t>&lt;250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3600" dirty="0"/>
                        <a:t>&gt;250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702322"/>
                  </a:ext>
                </a:extLst>
              </a:tr>
              <a:tr h="1474864">
                <a:tc>
                  <a:txBody>
                    <a:bodyPr/>
                    <a:lstStyle/>
                    <a:p>
                      <a:r>
                        <a:rPr lang="es-ES" sz="3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Volumen de negocio</a:t>
                      </a:r>
                    </a:p>
                  </a:txBody>
                  <a:tcPr>
                    <a:solidFill>
                      <a:srgbClr val="05868E">
                        <a:alpha val="46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s-ES" sz="3600" dirty="0"/>
                    </a:p>
                    <a:p>
                      <a:r>
                        <a:rPr lang="es-ES" sz="3600" dirty="0"/>
                        <a:t>&lt;2M€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s-ES" sz="3600" dirty="0"/>
                    </a:p>
                    <a:p>
                      <a:r>
                        <a:rPr lang="es-ES" sz="3600" dirty="0"/>
                        <a:t>&lt;10M€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3600" dirty="0"/>
                        <a:t>&lt;50M€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3600" dirty="0"/>
                        <a:t>&gt;50M€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6625169"/>
                  </a:ext>
                </a:extLst>
              </a:tr>
              <a:tr h="794158">
                <a:tc>
                  <a:txBody>
                    <a:bodyPr/>
                    <a:lstStyle/>
                    <a:p>
                      <a:r>
                        <a:rPr lang="es-ES" sz="3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Balance anual</a:t>
                      </a:r>
                    </a:p>
                  </a:txBody>
                  <a:tcPr>
                    <a:solidFill>
                      <a:srgbClr val="05868E">
                        <a:alpha val="46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3600" dirty="0"/>
                        <a:t>&lt;43M€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3600" dirty="0"/>
                        <a:t>&gt;43M€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4271622"/>
                  </a:ext>
                </a:extLst>
              </a:tr>
            </a:tbl>
          </a:graphicData>
        </a:graphic>
      </p:graphicFrame>
      <p:pic>
        <p:nvPicPr>
          <p:cNvPr id="24" name="Gráfico 23" descr="Mujer trabajadora de la construcción contorno">
            <a:extLst>
              <a:ext uri="{FF2B5EF4-FFF2-40B4-BE49-F238E27FC236}">
                <a16:creationId xmlns:a16="http://schemas.microsoft.com/office/drawing/2014/main" id="{2B999B33-4B9A-8ED5-9F96-6B024D55E4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0371" y="5562798"/>
            <a:ext cx="2306133" cy="230613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092E13-5F33-9B09-79F5-6522B0C23C70}"/>
              </a:ext>
            </a:extLst>
          </p:cNvPr>
          <p:cNvSpPr txBox="1"/>
          <p:nvPr/>
        </p:nvSpPr>
        <p:spPr>
          <a:xfrm>
            <a:off x="3609415" y="9818896"/>
            <a:ext cx="17922100" cy="16215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Definiciones del Reglamento (UE) </a:t>
            </a:r>
            <a:r>
              <a:rPr kumimoji="0" lang="es-ES" sz="32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nº</a:t>
            </a:r>
            <a:r>
              <a:rPr kumimoji="0" lang="es-ES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651/2014 de la Comisión, de 17 de junio de 2014 por el que se declaran determinadas categorías de ayudas compatibles con el mercado interior en aplicación de los artículos 107 y 108 del Tratado </a:t>
            </a:r>
          </a:p>
        </p:txBody>
      </p:sp>
    </p:spTree>
    <p:extLst>
      <p:ext uri="{BB962C8B-B14F-4D97-AF65-F5344CB8AC3E}">
        <p14:creationId xmlns:p14="http://schemas.microsoft.com/office/powerpoint/2010/main" val="91162360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12666641"/>
            <a:ext cx="24384000" cy="1049355"/>
            <a:chOff x="-946" y="12611745"/>
            <a:chExt cx="24384946" cy="940790"/>
          </a:xfrm>
        </p:grpSpPr>
        <p:grpSp>
          <p:nvGrpSpPr>
            <p:cNvPr id="5" name="Grupo 4"/>
            <p:cNvGrpSpPr/>
            <p:nvPr/>
          </p:nvGrpSpPr>
          <p:grpSpPr>
            <a:xfrm>
              <a:off x="5182684" y="12629827"/>
              <a:ext cx="19201316" cy="922708"/>
              <a:chOff x="5543628" y="12823463"/>
              <a:chExt cx="18840371" cy="922708"/>
            </a:xfrm>
          </p:grpSpPr>
          <p:sp>
            <p:nvSpPr>
              <p:cNvPr id="7" name="Rectángulo 6"/>
              <p:cNvSpPr/>
              <p:nvPr/>
            </p:nvSpPr>
            <p:spPr>
              <a:xfrm>
                <a:off x="5543628" y="12823463"/>
                <a:ext cx="18840371" cy="909601"/>
              </a:xfrm>
              <a:prstGeom prst="rect">
                <a:avLst/>
              </a:prstGeom>
              <a:solidFill>
                <a:srgbClr val="004B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371566">
                  <a:defRPr/>
                </a:pPr>
                <a:endParaRPr lang="es-ES" sz="27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pic>
            <p:nvPicPr>
              <p:cNvPr id="8" name="Imagen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47961" y="12823465"/>
                <a:ext cx="1312585" cy="922706"/>
              </a:xfrm>
              <a:prstGeom prst="rect">
                <a:avLst/>
              </a:prstGeom>
            </p:spPr>
          </p:pic>
        </p:grpSp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46" y="12611745"/>
              <a:ext cx="5179572" cy="927684"/>
            </a:xfrm>
            <a:prstGeom prst="rect">
              <a:avLst/>
            </a:prstGeom>
          </p:spPr>
        </p:pic>
      </p:grpSp>
      <p:sp>
        <p:nvSpPr>
          <p:cNvPr id="3" name="Rectángulo 2">
            <a:extLst>
              <a:ext uri="{FF2B5EF4-FFF2-40B4-BE49-F238E27FC236}">
                <a16:creationId xmlns:a16="http://schemas.microsoft.com/office/drawing/2014/main" id="{0DBC3108-2B60-AC4A-D3A3-27418C03AD18}"/>
              </a:ext>
            </a:extLst>
          </p:cNvPr>
          <p:cNvSpPr/>
          <p:nvPr/>
        </p:nvSpPr>
        <p:spPr>
          <a:xfrm>
            <a:off x="6405429" y="3825635"/>
            <a:ext cx="8278802" cy="646329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l"/>
            <a:r>
              <a:rPr lang="es-ES_tradnl" sz="3600" b="0" dirty="0">
                <a:solidFill>
                  <a:schemeClr val="bg1"/>
                </a:solidFill>
                <a:latin typeface="Franklin Gothic Book" panose="020B0503020102020204" pitchFamily="34" charset="0"/>
              </a:rPr>
              <a:t>Proyectos </a:t>
            </a:r>
            <a:r>
              <a:rPr lang="es-ES_tradnl" sz="3600" dirty="0">
                <a:solidFill>
                  <a:schemeClr val="bg1"/>
                </a:solidFill>
                <a:latin typeface="Franklin Gothic Book" panose="020B0503020102020204" pitchFamily="34" charset="0"/>
              </a:rPr>
              <a:t>NO </a:t>
            </a:r>
            <a:r>
              <a:rPr lang="es-ES_tradnl" sz="3600" b="0" dirty="0">
                <a:solidFill>
                  <a:schemeClr val="bg1"/>
                </a:solidFill>
                <a:latin typeface="Franklin Gothic Book" panose="020B0503020102020204" pitchFamily="34" charset="0"/>
              </a:rPr>
              <a:t>SUSCEPTIBLES DE AYUDAS</a:t>
            </a:r>
            <a:endParaRPr lang="es-ES" sz="3600" b="0" dirty="0">
              <a:solidFill>
                <a:schemeClr val="bg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97B2B10-43BA-38C6-E461-FB32F1F69905}"/>
              </a:ext>
            </a:extLst>
          </p:cNvPr>
          <p:cNvSpPr txBox="1"/>
          <p:nvPr/>
        </p:nvSpPr>
        <p:spPr>
          <a:xfrm>
            <a:off x="8476605" y="1799321"/>
            <a:ext cx="15907395" cy="1877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s-ES" sz="3600" b="0" dirty="0">
                <a:latin typeface="Franklin Gothic Book" panose="020B0503020102020204" pitchFamily="34" charset="0"/>
              </a:rPr>
              <a:t>Proyectos de inversión empresarial generadores de empleo pertenecientes a </a:t>
            </a:r>
            <a:r>
              <a:rPr lang="es-ES" sz="3600" i="1" u="sng" dirty="0">
                <a:latin typeface="Franklin Gothic Book" panose="020B0503020102020204" pitchFamily="34" charset="0"/>
              </a:rPr>
              <a:t>todas las actividades económicas</a:t>
            </a:r>
            <a:r>
              <a:rPr lang="es-ES" sz="3600" b="0" dirty="0">
                <a:latin typeface="Franklin Gothic Book" panose="020B0503020102020204" pitchFamily="34" charset="0"/>
              </a:rPr>
              <a:t>, susceptibles de recibir ayudas, de acuerdo con la normativa nacional y de la Unión Europea aplicable</a:t>
            </a:r>
            <a:r>
              <a:rPr lang="es-E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s-ES" sz="3600" dirty="0">
                <a:latin typeface="Arial" panose="020B0604020202020204" pitchFamily="34" charset="0"/>
                <a:ea typeface="Times New Roman" panose="02020603050405020304" pitchFamily="18" charset="0"/>
              </a:rPr>
              <a:t>Excepciones:</a:t>
            </a:r>
            <a:endParaRPr lang="es-ES" sz="4000" dirty="0"/>
          </a:p>
        </p:txBody>
      </p:sp>
      <p:sp>
        <p:nvSpPr>
          <p:cNvPr id="2" name="Título para subapartados…">
            <a:extLst>
              <a:ext uri="{FF2B5EF4-FFF2-40B4-BE49-F238E27FC236}">
                <a16:creationId xmlns:a16="http://schemas.microsoft.com/office/drawing/2014/main" id="{B9DD13D4-9018-7193-27A7-03866776B419}"/>
              </a:ext>
            </a:extLst>
          </p:cNvPr>
          <p:cNvSpPr txBox="1">
            <a:spLocks/>
          </p:cNvSpPr>
          <p:nvPr/>
        </p:nvSpPr>
        <p:spPr>
          <a:xfrm>
            <a:off x="10141" y="-21534"/>
            <a:ext cx="24373859" cy="1600916"/>
          </a:xfrm>
          <a:prstGeom prst="rect">
            <a:avLst/>
          </a:prstGeom>
          <a:solidFill>
            <a:srgbClr val="05868E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noAutofit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l" defTabSz="457200" hangingPunct="1"/>
            <a:r>
              <a:rPr lang="es-ES" sz="50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               </a:t>
            </a:r>
            <a:r>
              <a:rPr lang="es-ES" sz="5000" b="1" dirty="0">
                <a:solidFill>
                  <a:schemeClr val="bg1"/>
                </a:solidFill>
                <a:latin typeface="Geogrotesque SemiBold"/>
              </a:rPr>
              <a:t>Ayudas a Proyectos Empresariales (2022)</a:t>
            </a:r>
            <a:endParaRPr lang="es-ES" sz="5000" b="1" dirty="0">
              <a:solidFill>
                <a:schemeClr val="bg1"/>
              </a:solidFill>
              <a:latin typeface="Geogrotesque SemiBold"/>
              <a:ea typeface="Geogrotesque SemiBold"/>
              <a:cs typeface="Geogrotesque SemiBold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CF7B9C0-2052-6B17-F43F-837FC31203BE}"/>
              </a:ext>
            </a:extLst>
          </p:cNvPr>
          <p:cNvSpPr txBox="1"/>
          <p:nvPr/>
        </p:nvSpPr>
        <p:spPr>
          <a:xfrm>
            <a:off x="14299620" y="985340"/>
            <a:ext cx="11058549" cy="452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es-ES" sz="2000" b="0" dirty="0">
                <a:solidFill>
                  <a:schemeClr val="bg2">
                    <a:lumMod val="75000"/>
                  </a:schemeClr>
                </a:solidFill>
                <a:latin typeface="Franklin Gothic Medium" panose="020B0603020102020204" pitchFamily="34" charset="0"/>
              </a:rPr>
              <a:t>Orden TED/1240/2022 Ayudas a proyectos empresariales que generen empleo</a:t>
            </a:r>
            <a:endParaRPr kumimoji="0" lang="es-ES" sz="2000" b="0" i="0" u="none" strike="noStrike" cap="none" spc="0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FillTx/>
              <a:sym typeface="Helvetica Neue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1E91208-8343-07F0-564B-24FC59EE9F3A}"/>
              </a:ext>
            </a:extLst>
          </p:cNvPr>
          <p:cNvSpPr/>
          <p:nvPr/>
        </p:nvSpPr>
        <p:spPr>
          <a:xfrm>
            <a:off x="618858" y="2044541"/>
            <a:ext cx="7489552" cy="646331"/>
          </a:xfrm>
          <a:prstGeom prst="rect">
            <a:avLst/>
          </a:prstGeom>
          <a:solidFill>
            <a:srgbClr val="FBE781"/>
          </a:solidFill>
        </p:spPr>
        <p:txBody>
          <a:bodyPr wrap="square">
            <a:spAutoFit/>
          </a:bodyPr>
          <a:lstStyle/>
          <a:p>
            <a:r>
              <a:rPr lang="es-ES" sz="3600" dirty="0">
                <a:latin typeface="Franklin Gothic Book" panose="020B0503020102020204" pitchFamily="34" charset="0"/>
              </a:rPr>
              <a:t>Proyectos SUSCEPTIBLES DE AYUDAS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D13D4973-E5F3-BC1A-04AC-8974186B80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6" y="430906"/>
            <a:ext cx="1732642" cy="720000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C5942A11-9BC9-A466-1895-C52A7F928F75}"/>
              </a:ext>
            </a:extLst>
          </p:cNvPr>
          <p:cNvSpPr txBox="1"/>
          <p:nvPr/>
        </p:nvSpPr>
        <p:spPr>
          <a:xfrm>
            <a:off x="562694" y="4881874"/>
            <a:ext cx="11573142" cy="6771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/>
              <a:t>Art. 1.2 y 1.3 Reglamento General de Exención por Categorías: </a:t>
            </a:r>
            <a:r>
              <a:rPr lang="es-ES" sz="3200" dirty="0"/>
              <a:t>	</a:t>
            </a:r>
            <a:r>
              <a:rPr lang="es-ES" sz="2800" dirty="0"/>
              <a:t>					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600" dirty="0"/>
              <a:t>Sector del acero, el carbón, construcción naval o fibras sintéticas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600" dirty="0"/>
              <a:t>Sector de los transportes e infraestructuras conexas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600" dirty="0"/>
              <a:t>Producción, distribución y las infraestructuras de energía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600" dirty="0"/>
              <a:t>Pesca y acuicultura 					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600" dirty="0"/>
              <a:t>Sector primario</a:t>
            </a:r>
            <a:r>
              <a:rPr lang="es-ES" sz="3600" dirty="0">
                <a:solidFill>
                  <a:srgbClr val="FF0000"/>
                </a:solidFill>
              </a:rPr>
              <a:t>*	</a:t>
            </a:r>
            <a:r>
              <a:rPr lang="es-ES" sz="3600" dirty="0"/>
              <a:t>				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600" dirty="0"/>
              <a:t>Empresas de la industria del carbón					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600" dirty="0"/>
              <a:t>Actividades relacionadas con la exportación					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600" dirty="0"/>
              <a:t>Ayudas condicionadas a la utilización de productos nacionales en lugar de importados	</a:t>
            </a:r>
            <a:r>
              <a:rPr lang="es-ES" sz="2800" dirty="0"/>
              <a:t>					</a:t>
            </a:r>
          </a:p>
          <a:p>
            <a:endParaRPr lang="es-ES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FAFA424-9145-3240-9197-D1A8EE775DDB}"/>
              </a:ext>
            </a:extLst>
          </p:cNvPr>
          <p:cNvSpPr txBox="1"/>
          <p:nvPr/>
        </p:nvSpPr>
        <p:spPr>
          <a:xfrm>
            <a:off x="11703698" y="4899373"/>
            <a:ext cx="12680302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/>
              <a:t>Sectores o </a:t>
            </a:r>
            <a:r>
              <a:rPr lang="es-ES" sz="3200" b="1" dirty="0" err="1"/>
              <a:t>act</a:t>
            </a:r>
            <a:r>
              <a:rPr lang="es-ES" sz="3200" b="1" dirty="0"/>
              <a:t>. excluidos en Reglamento del Fondo de Transición Justa:</a:t>
            </a:r>
            <a:r>
              <a:rPr lang="es-ES" sz="3200" dirty="0"/>
              <a:t>		</a:t>
            </a:r>
            <a:r>
              <a:rPr lang="es-ES" sz="3600" dirty="0"/>
              <a:t>				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/>
              <a:t>Tabaco (fabricación, transformación, comercialización)				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/>
              <a:t>Combustibles fósiles (producción, transformación, transporte, distribución, almacenamiento, combustión)				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/>
              <a:t>Desmantelamiento o construcción centrales nucleares				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/>
              <a:t>Incineración de residuos												</a:t>
            </a:r>
          </a:p>
          <a:p>
            <a:endParaRPr lang="es-ES" sz="3200" dirty="0"/>
          </a:p>
          <a:p>
            <a:r>
              <a:rPr lang="es-ES" sz="3200" b="1" dirty="0"/>
              <a:t>Sector Servicios (con excepciones)	</a:t>
            </a:r>
            <a:r>
              <a:rPr lang="es-ES" sz="3200" dirty="0"/>
              <a:t>					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5A184D1-02DF-3D92-0C89-F54C334972B5}"/>
              </a:ext>
            </a:extLst>
          </p:cNvPr>
          <p:cNvSpPr txBox="1"/>
          <p:nvPr/>
        </p:nvSpPr>
        <p:spPr>
          <a:xfrm>
            <a:off x="1168587" y="11699556"/>
            <a:ext cx="213671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rgbClr val="FF0000"/>
                </a:solidFill>
              </a:rPr>
              <a:t>*</a:t>
            </a:r>
            <a:r>
              <a:rPr lang="es-ES" sz="2800" dirty="0"/>
              <a:t>Productos derivados de la agricultura y ganadería enumerados en el Anexo I del Tratado de Funcionamiento de la Unión Europea, sin llevar a cabo ninguna otra operación que modifique la naturaleza de dichos productos. </a:t>
            </a:r>
          </a:p>
        </p:txBody>
      </p:sp>
    </p:spTree>
    <p:extLst>
      <p:ext uri="{BB962C8B-B14F-4D97-AF65-F5344CB8AC3E}">
        <p14:creationId xmlns:p14="http://schemas.microsoft.com/office/powerpoint/2010/main" val="1278882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12666641"/>
            <a:ext cx="24384000" cy="1049355"/>
            <a:chOff x="-946" y="12611745"/>
            <a:chExt cx="24384946" cy="940790"/>
          </a:xfrm>
        </p:grpSpPr>
        <p:grpSp>
          <p:nvGrpSpPr>
            <p:cNvPr id="5" name="Grupo 4"/>
            <p:cNvGrpSpPr/>
            <p:nvPr/>
          </p:nvGrpSpPr>
          <p:grpSpPr>
            <a:xfrm>
              <a:off x="5182684" y="12629827"/>
              <a:ext cx="19201316" cy="922708"/>
              <a:chOff x="5543628" y="12823463"/>
              <a:chExt cx="18840371" cy="922708"/>
            </a:xfrm>
          </p:grpSpPr>
          <p:sp>
            <p:nvSpPr>
              <p:cNvPr id="7" name="Rectángulo 6"/>
              <p:cNvSpPr/>
              <p:nvPr/>
            </p:nvSpPr>
            <p:spPr>
              <a:xfrm>
                <a:off x="5543628" y="12823463"/>
                <a:ext cx="18840371" cy="909601"/>
              </a:xfrm>
              <a:prstGeom prst="rect">
                <a:avLst/>
              </a:prstGeom>
              <a:solidFill>
                <a:srgbClr val="004B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371566">
                  <a:defRPr/>
                </a:pPr>
                <a:endParaRPr lang="es-ES" sz="27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pic>
            <p:nvPicPr>
              <p:cNvPr id="8" name="Imagen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47961" y="12823465"/>
                <a:ext cx="1312585" cy="922706"/>
              </a:xfrm>
              <a:prstGeom prst="rect">
                <a:avLst/>
              </a:prstGeom>
            </p:spPr>
          </p:pic>
        </p:grpSp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46" y="12611745"/>
              <a:ext cx="5179572" cy="927684"/>
            </a:xfrm>
            <a:prstGeom prst="rect">
              <a:avLst/>
            </a:prstGeom>
          </p:spPr>
        </p:pic>
      </p:grpSp>
      <p:sp>
        <p:nvSpPr>
          <p:cNvPr id="2" name="Rectángulo 1">
            <a:extLst>
              <a:ext uri="{FF2B5EF4-FFF2-40B4-BE49-F238E27FC236}">
                <a16:creationId xmlns:a16="http://schemas.microsoft.com/office/drawing/2014/main" id="{1EB15A9E-50A9-2001-29C4-0CC12C5A71A6}"/>
              </a:ext>
            </a:extLst>
          </p:cNvPr>
          <p:cNvSpPr/>
          <p:nvPr/>
        </p:nvSpPr>
        <p:spPr>
          <a:xfrm>
            <a:off x="478181" y="1989928"/>
            <a:ext cx="8085527" cy="646331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l"/>
            <a:r>
              <a:rPr lang="es-ES_tradnl" sz="3600" dirty="0">
                <a:solidFill>
                  <a:schemeClr val="bg1"/>
                </a:solidFill>
                <a:latin typeface="Franklin Gothic Book" panose="020B0503020102020204" pitchFamily="34" charset="0"/>
              </a:rPr>
              <a:t>Proyectos </a:t>
            </a:r>
            <a:r>
              <a:rPr lang="es-ES_tradnl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NO</a:t>
            </a:r>
            <a:r>
              <a:rPr lang="es-ES_tradnl" sz="36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SUSCEPTIBLES DE AYUDAS</a:t>
            </a:r>
            <a:endParaRPr lang="es-ES" sz="3600" b="1" dirty="0">
              <a:solidFill>
                <a:schemeClr val="bg1"/>
              </a:solidFill>
            </a:endParaRP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E37FD109-36FD-E024-8250-E07FD3089363}"/>
              </a:ext>
            </a:extLst>
          </p:cNvPr>
          <p:cNvSpPr txBox="1">
            <a:spLocks/>
          </p:cNvSpPr>
          <p:nvPr/>
        </p:nvSpPr>
        <p:spPr>
          <a:xfrm>
            <a:off x="168752" y="3094182"/>
            <a:ext cx="23071016" cy="2298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lvl="0" indent="-685800" algn="just">
              <a:spcBef>
                <a:spcPts val="2400"/>
              </a:spcBef>
              <a:spcAft>
                <a:spcPts val="1800"/>
              </a:spcAft>
              <a:buFont typeface="Wingdings" panose="05000000000000000000" pitchFamily="2" charset="2"/>
              <a:buChar char="ü"/>
              <a:defRPr/>
            </a:pPr>
            <a:r>
              <a:rPr lang="es-ES" sz="3600" b="1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Actividades</a:t>
            </a:r>
            <a:r>
              <a:rPr lang="es-ES" sz="3600" b="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 de Bares, restaurantes, concesionarios de automóviles, comercio minorista, lavanderías, tintorerías, peluquerías, despachos profesionales y </a:t>
            </a:r>
            <a:r>
              <a:rPr lang="es-ES" sz="3600" b="0" i="1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consultoría</a:t>
            </a:r>
            <a:r>
              <a:rPr lang="es-ES" sz="3600" b="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, empresas de promoción de viviendas o suelo, inmobiliarias, </a:t>
            </a:r>
            <a:r>
              <a:rPr lang="es-ES" sz="3600" b="0" i="1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construcción</a:t>
            </a:r>
            <a:r>
              <a:rPr lang="es-ES" sz="3600" b="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, agencias de colocación, empresas de trabajo temporal, empresas de juegos y apuestas</a:t>
            </a:r>
          </a:p>
          <a:p>
            <a:pPr lvl="0" algn="just">
              <a:defRPr/>
            </a:pPr>
            <a:endParaRPr lang="es-ES" sz="4000" b="0" dirty="0">
              <a:solidFill>
                <a:sysClr val="windowText" lastClr="000000"/>
              </a:solidFill>
              <a:latin typeface="Franklin Gothic Book" panose="020B05030201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4000" b="0" i="0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sp>
        <p:nvSpPr>
          <p:cNvPr id="3" name="Título para subapartados…">
            <a:extLst>
              <a:ext uri="{FF2B5EF4-FFF2-40B4-BE49-F238E27FC236}">
                <a16:creationId xmlns:a16="http://schemas.microsoft.com/office/drawing/2014/main" id="{867E3FF1-52F5-1C42-67DF-ECCC11E99B7F}"/>
              </a:ext>
            </a:extLst>
          </p:cNvPr>
          <p:cNvSpPr txBox="1">
            <a:spLocks/>
          </p:cNvSpPr>
          <p:nvPr/>
        </p:nvSpPr>
        <p:spPr>
          <a:xfrm>
            <a:off x="-15681" y="-31741"/>
            <a:ext cx="24373859" cy="1600916"/>
          </a:xfrm>
          <a:prstGeom prst="rect">
            <a:avLst/>
          </a:prstGeom>
          <a:solidFill>
            <a:srgbClr val="05868E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noAutofit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l" defTabSz="457200" hangingPunct="1"/>
            <a:r>
              <a:rPr lang="es-ES" sz="50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               </a:t>
            </a:r>
            <a:r>
              <a:rPr lang="es-ES" sz="5000" b="1" dirty="0">
                <a:solidFill>
                  <a:schemeClr val="bg1"/>
                </a:solidFill>
                <a:latin typeface="Geogrotesque SemiBold"/>
              </a:rPr>
              <a:t>Ayudas a Proyectos Empresariales (2022)</a:t>
            </a:r>
            <a:endParaRPr lang="es-ES" sz="5000" b="1" dirty="0">
              <a:solidFill>
                <a:schemeClr val="bg1"/>
              </a:solidFill>
              <a:latin typeface="Geogrotesque SemiBold"/>
              <a:ea typeface="Geogrotesque SemiBold"/>
              <a:cs typeface="Geogrotesque SemiBold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E526788-370D-26F6-D941-D42A1F3F5BB0}"/>
              </a:ext>
            </a:extLst>
          </p:cNvPr>
          <p:cNvSpPr txBox="1"/>
          <p:nvPr/>
        </p:nvSpPr>
        <p:spPr>
          <a:xfrm>
            <a:off x="14299620" y="985340"/>
            <a:ext cx="11058549" cy="452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es-ES" sz="2000" b="0" dirty="0">
                <a:solidFill>
                  <a:schemeClr val="bg2">
                    <a:lumMod val="75000"/>
                  </a:schemeClr>
                </a:solidFill>
                <a:latin typeface="Franklin Gothic Medium" panose="020B0603020102020204" pitchFamily="34" charset="0"/>
              </a:rPr>
              <a:t>Orden TED/1240/2022 Ayudas a proyectos empresariales que generen empleo</a:t>
            </a:r>
            <a:endParaRPr kumimoji="0" lang="es-ES" sz="2000" b="0" i="0" u="none" strike="noStrike" cap="none" spc="0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FillTx/>
              <a:sym typeface="Helvetica Neue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458B7E15-10CF-D4FB-E3DC-5BF8154D8D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6" y="430906"/>
            <a:ext cx="1732642" cy="720000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0C009DF4-9506-5460-1572-4DFC8809DFA8}"/>
              </a:ext>
            </a:extLst>
          </p:cNvPr>
          <p:cNvSpPr/>
          <p:nvPr/>
        </p:nvSpPr>
        <p:spPr>
          <a:xfrm>
            <a:off x="478181" y="5592561"/>
            <a:ext cx="11573142" cy="646331"/>
          </a:xfrm>
          <a:prstGeom prst="rect">
            <a:avLst/>
          </a:prstGeom>
          <a:solidFill>
            <a:srgbClr val="FBE781"/>
          </a:solidFill>
        </p:spPr>
        <p:txBody>
          <a:bodyPr wrap="square">
            <a:spAutoFit/>
          </a:bodyPr>
          <a:lstStyle/>
          <a:p>
            <a:r>
              <a:rPr lang="es-ES" sz="3600" b="0" dirty="0">
                <a:latin typeface="Franklin Gothic Book" panose="020B0503020102020204" pitchFamily="34" charset="0"/>
              </a:rPr>
              <a:t>Proyectos SUSCEPTIBLES DE AYUDAS: </a:t>
            </a:r>
            <a:r>
              <a:rPr lang="es-ES" sz="3600" b="1" dirty="0">
                <a:latin typeface="Franklin Gothic Book" panose="020B0503020102020204" pitchFamily="34" charset="0"/>
              </a:rPr>
              <a:t>SECTOR SERVICIOS</a:t>
            </a:r>
          </a:p>
        </p:txBody>
      </p:sp>
      <p:graphicFrame>
        <p:nvGraphicFramePr>
          <p:cNvPr id="20" name="Marcador de contenido 2">
            <a:extLst>
              <a:ext uri="{FF2B5EF4-FFF2-40B4-BE49-F238E27FC236}">
                <a16:creationId xmlns:a16="http://schemas.microsoft.com/office/drawing/2014/main" id="{D185B454-EA7D-CE90-53F2-FBD0B8CEB7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3010054"/>
              </p:ext>
            </p:extLst>
          </p:nvPr>
        </p:nvGraphicFramePr>
        <p:xfrm>
          <a:off x="478181" y="7019980"/>
          <a:ext cx="22452158" cy="5246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142870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12666641"/>
            <a:ext cx="24384000" cy="1049355"/>
            <a:chOff x="-946" y="12611745"/>
            <a:chExt cx="24384946" cy="940790"/>
          </a:xfrm>
        </p:grpSpPr>
        <p:grpSp>
          <p:nvGrpSpPr>
            <p:cNvPr id="5" name="Grupo 4"/>
            <p:cNvGrpSpPr/>
            <p:nvPr/>
          </p:nvGrpSpPr>
          <p:grpSpPr>
            <a:xfrm>
              <a:off x="5182684" y="12629827"/>
              <a:ext cx="19201316" cy="922708"/>
              <a:chOff x="5543628" y="12823463"/>
              <a:chExt cx="18840371" cy="922708"/>
            </a:xfrm>
          </p:grpSpPr>
          <p:sp>
            <p:nvSpPr>
              <p:cNvPr id="7" name="Rectángulo 6"/>
              <p:cNvSpPr/>
              <p:nvPr/>
            </p:nvSpPr>
            <p:spPr>
              <a:xfrm>
                <a:off x="5543628" y="12823463"/>
                <a:ext cx="18840371" cy="909601"/>
              </a:xfrm>
              <a:prstGeom prst="rect">
                <a:avLst/>
              </a:prstGeom>
              <a:solidFill>
                <a:srgbClr val="004B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371566">
                  <a:defRPr/>
                </a:pPr>
                <a:endParaRPr lang="es-ES" sz="27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pic>
            <p:nvPicPr>
              <p:cNvPr id="8" name="Imagen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47961" y="12823465"/>
                <a:ext cx="1312585" cy="922706"/>
              </a:xfrm>
              <a:prstGeom prst="rect">
                <a:avLst/>
              </a:prstGeom>
            </p:spPr>
          </p:pic>
        </p:grpSp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46" y="12611745"/>
              <a:ext cx="5179572" cy="927684"/>
            </a:xfrm>
            <a:prstGeom prst="rect">
              <a:avLst/>
            </a:prstGeom>
          </p:spPr>
        </p:pic>
      </p:grpSp>
      <p:sp>
        <p:nvSpPr>
          <p:cNvPr id="3" name="Título para subapartados…">
            <a:extLst>
              <a:ext uri="{FF2B5EF4-FFF2-40B4-BE49-F238E27FC236}">
                <a16:creationId xmlns:a16="http://schemas.microsoft.com/office/drawing/2014/main" id="{867E3FF1-52F5-1C42-67DF-ECCC11E99B7F}"/>
              </a:ext>
            </a:extLst>
          </p:cNvPr>
          <p:cNvSpPr txBox="1">
            <a:spLocks/>
          </p:cNvSpPr>
          <p:nvPr/>
        </p:nvSpPr>
        <p:spPr>
          <a:xfrm>
            <a:off x="-15681" y="-31741"/>
            <a:ext cx="24373859" cy="1600916"/>
          </a:xfrm>
          <a:prstGeom prst="rect">
            <a:avLst/>
          </a:prstGeom>
          <a:solidFill>
            <a:srgbClr val="05868E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noAutofit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l" defTabSz="457200" hangingPunct="1"/>
            <a:r>
              <a:rPr lang="es-ES" sz="50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               </a:t>
            </a:r>
            <a:r>
              <a:rPr lang="es-ES" sz="5000" b="1" dirty="0">
                <a:solidFill>
                  <a:schemeClr val="bg1"/>
                </a:solidFill>
                <a:latin typeface="Geogrotesque SemiBold"/>
              </a:rPr>
              <a:t>Ayudas a Proyectos Empresariales (2022)</a:t>
            </a:r>
            <a:endParaRPr lang="es-ES" sz="5000" b="1" dirty="0">
              <a:solidFill>
                <a:schemeClr val="bg1"/>
              </a:solidFill>
              <a:latin typeface="Geogrotesque SemiBold"/>
              <a:ea typeface="Geogrotesque SemiBold"/>
              <a:cs typeface="Geogrotesque SemiBold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E526788-370D-26F6-D941-D42A1F3F5BB0}"/>
              </a:ext>
            </a:extLst>
          </p:cNvPr>
          <p:cNvSpPr txBox="1"/>
          <p:nvPr/>
        </p:nvSpPr>
        <p:spPr>
          <a:xfrm>
            <a:off x="14299620" y="985340"/>
            <a:ext cx="11058549" cy="452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es-ES" sz="2000" b="0" dirty="0">
                <a:solidFill>
                  <a:schemeClr val="bg2">
                    <a:lumMod val="75000"/>
                  </a:schemeClr>
                </a:solidFill>
                <a:latin typeface="Franklin Gothic Medium" panose="020B0603020102020204" pitchFamily="34" charset="0"/>
              </a:rPr>
              <a:t>Orden TED/1240/2022 Ayudas a proyectos empresariales que generen empleo</a:t>
            </a:r>
            <a:endParaRPr kumimoji="0" lang="es-ES" sz="2000" b="0" i="0" u="none" strike="noStrike" cap="none" spc="0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FillTx/>
              <a:sym typeface="Helvetica Neue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458B7E15-10CF-D4FB-E3DC-5BF8154D8D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6" y="430906"/>
            <a:ext cx="1732642" cy="720000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0C009DF4-9506-5460-1572-4DFC8809DFA8}"/>
              </a:ext>
            </a:extLst>
          </p:cNvPr>
          <p:cNvSpPr/>
          <p:nvPr/>
        </p:nvSpPr>
        <p:spPr>
          <a:xfrm>
            <a:off x="302266" y="3509149"/>
            <a:ext cx="7593226" cy="1200329"/>
          </a:xfrm>
          <a:prstGeom prst="rect">
            <a:avLst/>
          </a:prstGeom>
          <a:solidFill>
            <a:srgbClr val="FBE781"/>
          </a:solidFill>
        </p:spPr>
        <p:txBody>
          <a:bodyPr wrap="square">
            <a:spAutoFit/>
          </a:bodyPr>
          <a:lstStyle/>
          <a:p>
            <a:r>
              <a:rPr lang="es-ES" sz="3600" b="0" dirty="0">
                <a:latin typeface="Franklin Gothic Book" panose="020B0503020102020204" pitchFamily="34" charset="0"/>
              </a:rPr>
              <a:t>Proyectos SUSCEPTIBLES DE AYUDAS: </a:t>
            </a:r>
          </a:p>
          <a:p>
            <a:r>
              <a:rPr lang="es-ES" sz="3600" b="1" dirty="0">
                <a:latin typeface="Franklin Gothic Book" panose="020B0503020102020204" pitchFamily="34" charset="0"/>
              </a:rPr>
              <a:t>GRANDES EMPRESAS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C76135C-4816-1AB6-03B6-CC1DE076D5CD}"/>
              </a:ext>
            </a:extLst>
          </p:cNvPr>
          <p:cNvSpPr txBox="1"/>
          <p:nvPr/>
        </p:nvSpPr>
        <p:spPr>
          <a:xfrm>
            <a:off x="8338436" y="3288294"/>
            <a:ext cx="12618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latin typeface="Franklin Gothic Book" panose="020B0503020102020204" pitchFamily="34" charset="0"/>
              </a:rPr>
              <a:t>Teruel y Zaragoza</a:t>
            </a:r>
            <a:r>
              <a:rPr lang="es-ES" sz="3600" dirty="0">
                <a:latin typeface="Franklin Gothic Book" panose="020B0503020102020204" pitchFamily="34" charset="0"/>
              </a:rPr>
              <a:t> </a:t>
            </a:r>
            <a:r>
              <a:rPr lang="es-ES" sz="3600" dirty="0">
                <a:solidFill>
                  <a:srgbClr val="006D67"/>
                </a:solidFill>
                <a:latin typeface="Franklin Gothic Medium" panose="020B0603020102020204" pitchFamily="34" charset="0"/>
                <a:sym typeface="Wingdings" panose="05000000000000000000" pitchFamily="2" charset="2"/>
              </a:rPr>
              <a:t></a:t>
            </a:r>
            <a:r>
              <a:rPr lang="es-ES" sz="3600" dirty="0">
                <a:latin typeface="Franklin Gothic Book" panose="020B0503020102020204" pitchFamily="34" charset="0"/>
              </a:rPr>
              <a:t>  </a:t>
            </a:r>
            <a:r>
              <a:rPr lang="es-ES" sz="3600" b="1" dirty="0">
                <a:solidFill>
                  <a:srgbClr val="05868E"/>
                </a:solidFill>
                <a:latin typeface="Franklin Gothic Book" panose="020B0503020102020204" pitchFamily="34" charset="0"/>
              </a:rPr>
              <a:t>zona C </a:t>
            </a:r>
            <a:r>
              <a:rPr lang="es-ES" sz="3600" dirty="0">
                <a:latin typeface="Franklin Gothic Book" panose="020B0503020102020204" pitchFamily="34" charset="0"/>
              </a:rPr>
              <a:t>del Mapa de ayudas regionales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A3BFE0A-766C-444A-0F5A-EFCF804C6AD4}"/>
              </a:ext>
            </a:extLst>
          </p:cNvPr>
          <p:cNvSpPr txBox="1"/>
          <p:nvPr/>
        </p:nvSpPr>
        <p:spPr>
          <a:xfrm>
            <a:off x="8338436" y="3967033"/>
            <a:ext cx="139764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latin typeface="Franklin Gothic Book" panose="020B0503020102020204" pitchFamily="34" charset="0"/>
              </a:rPr>
              <a:t>Inversión inicial </a:t>
            </a:r>
            <a:r>
              <a:rPr lang="es-ES" sz="3600" dirty="0">
                <a:latin typeface="Franklin Gothic Book" panose="020B0503020102020204" pitchFamily="34" charset="0"/>
              </a:rPr>
              <a:t>en favor de una </a:t>
            </a:r>
            <a:r>
              <a:rPr lang="es-ES" sz="3600" b="1" dirty="0">
                <a:latin typeface="Franklin Gothic Book" panose="020B0503020102020204" pitchFamily="34" charset="0"/>
              </a:rPr>
              <a:t>nueva actividad </a:t>
            </a:r>
            <a:r>
              <a:rPr lang="es-ES" sz="3600" dirty="0">
                <a:latin typeface="Franklin Gothic Book" panose="020B0503020102020204" pitchFamily="34" charset="0"/>
              </a:rPr>
              <a:t>económica </a:t>
            </a:r>
            <a:r>
              <a:rPr lang="es-ES" sz="3600" b="1" dirty="0">
                <a:latin typeface="Franklin Gothic Book" panose="020B0503020102020204" pitchFamily="34" charset="0"/>
              </a:rPr>
              <a:t>en la zona :</a:t>
            </a:r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es-ES" sz="3600" b="1" dirty="0">
                <a:latin typeface="Franklin Gothic Book" panose="020B0503020102020204" pitchFamily="34" charset="0"/>
              </a:rPr>
              <a:t> </a:t>
            </a:r>
            <a:r>
              <a:rPr lang="es-ES" sz="3600" dirty="0">
                <a:latin typeface="Franklin Gothic Book" panose="020B0503020102020204" pitchFamily="34" charset="0"/>
              </a:rPr>
              <a:t>Sólo se concederán para un </a:t>
            </a:r>
            <a:r>
              <a:rPr lang="es-ES" sz="3600" dirty="0">
                <a:solidFill>
                  <a:srgbClr val="FF0000"/>
                </a:solidFill>
                <a:latin typeface="Franklin Gothic Book" panose="020B0503020102020204" pitchFamily="34" charset="0"/>
              </a:rPr>
              <a:t>nuevo establecimiento o diversificación de la actividad </a:t>
            </a:r>
            <a:r>
              <a:rPr lang="es-ES" sz="3600" dirty="0">
                <a:latin typeface="Franklin Gothic Book" panose="020B0503020102020204" pitchFamily="34" charset="0"/>
              </a:rPr>
              <a:t>del establecimiento (actividad no sea igual o similar a la realizada).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0497335B-3C5C-6981-A7B1-056DAC7D06AB}"/>
              </a:ext>
            </a:extLst>
          </p:cNvPr>
          <p:cNvSpPr/>
          <p:nvPr/>
        </p:nvSpPr>
        <p:spPr>
          <a:xfrm>
            <a:off x="302266" y="7967383"/>
            <a:ext cx="7593226" cy="646331"/>
          </a:xfrm>
          <a:prstGeom prst="rect">
            <a:avLst/>
          </a:prstGeom>
          <a:solidFill>
            <a:srgbClr val="FBE781"/>
          </a:solidFill>
        </p:spPr>
        <p:txBody>
          <a:bodyPr wrap="square">
            <a:spAutoFit/>
          </a:bodyPr>
          <a:lstStyle/>
          <a:p>
            <a:r>
              <a:rPr lang="es-ES" sz="3600" dirty="0">
                <a:latin typeface="Franklin Gothic Book" panose="020B0503020102020204" pitchFamily="34" charset="0"/>
              </a:rPr>
              <a:t>Requisitos</a:t>
            </a:r>
            <a:r>
              <a:rPr lang="es-ES" sz="3600" b="0" dirty="0">
                <a:latin typeface="Franklin Gothic Book" panose="020B0503020102020204" pitchFamily="34" charset="0"/>
              </a:rPr>
              <a:t>: </a:t>
            </a:r>
            <a:r>
              <a:rPr lang="es-ES" sz="3600" b="1" dirty="0">
                <a:latin typeface="Franklin Gothic Book" panose="020B0503020102020204" pitchFamily="34" charset="0"/>
              </a:rPr>
              <a:t>GRANDES EMPRESAS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7594851-2807-58CD-A1CC-86DA7F7C7983}"/>
              </a:ext>
            </a:extLst>
          </p:cNvPr>
          <p:cNvSpPr txBox="1"/>
          <p:nvPr/>
        </p:nvSpPr>
        <p:spPr>
          <a:xfrm>
            <a:off x="8338436" y="7948270"/>
            <a:ext cx="1397644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latin typeface="Franklin Gothic Book" panose="020B0503020102020204" pitchFamily="34" charset="0"/>
              </a:rPr>
              <a:t>Diversificación de un establecimiento existente:</a:t>
            </a:r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es-ES" sz="3600" dirty="0">
                <a:latin typeface="Franklin Gothic Book" panose="020B0503020102020204" pitchFamily="34" charset="0"/>
              </a:rPr>
              <a:t>Costes subvencionables &gt;200% del valor contable de los activos que se reutilizan.</a:t>
            </a:r>
          </a:p>
          <a:p>
            <a:r>
              <a:rPr lang="es-ES" sz="3600" b="1" dirty="0">
                <a:latin typeface="Franklin Gothic Book" panose="020B0503020102020204" pitchFamily="34" charset="0"/>
              </a:rPr>
              <a:t>Transformación fundamental: </a:t>
            </a:r>
            <a:endParaRPr lang="es-ES" sz="3600" dirty="0">
              <a:latin typeface="Franklin Gothic Book" panose="020B0503020102020204" pitchFamily="34" charset="0"/>
            </a:endParaRPr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es-ES" sz="3600" dirty="0"/>
              <a:t>Para transformación fundamental en el proceso de producción, los costes  subvencionables deberán </a:t>
            </a:r>
            <a:r>
              <a:rPr lang="es-ES" sz="3600" b="1" dirty="0"/>
              <a:t>superar la amortización </a:t>
            </a:r>
            <a:r>
              <a:rPr lang="es-ES" sz="3600" dirty="0"/>
              <a:t>de los </a:t>
            </a:r>
            <a:r>
              <a:rPr lang="es-ES" sz="3600" b="1" dirty="0"/>
              <a:t>activos</a:t>
            </a:r>
            <a:r>
              <a:rPr lang="es-ES" sz="3600" dirty="0"/>
              <a:t> relativos a la actividad </a:t>
            </a:r>
            <a:r>
              <a:rPr lang="es-ES" sz="3600" b="1" dirty="0"/>
              <a:t>que se moderniza </a:t>
            </a:r>
            <a:r>
              <a:rPr lang="es-ES" sz="3600" dirty="0"/>
              <a:t>en los </a:t>
            </a:r>
            <a:r>
              <a:rPr lang="es-ES" sz="3600" b="1" dirty="0"/>
              <a:t>3 ejercicios fiscales anteriores</a:t>
            </a:r>
            <a:r>
              <a:rPr lang="es-ES" sz="3600" dirty="0"/>
              <a:t>.</a:t>
            </a:r>
            <a:endParaRPr kumimoji="0" lang="es-ES" sz="3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028700" lvl="1" indent="-571500">
              <a:buFont typeface="Wingdings" panose="05000000000000000000" pitchFamily="2" charset="2"/>
              <a:buChar char="ü"/>
            </a:pPr>
            <a:endParaRPr lang="es-ES" sz="36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593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12666641"/>
            <a:ext cx="24384000" cy="1049355"/>
            <a:chOff x="-946" y="12611745"/>
            <a:chExt cx="24384946" cy="940790"/>
          </a:xfrm>
        </p:grpSpPr>
        <p:grpSp>
          <p:nvGrpSpPr>
            <p:cNvPr id="5" name="Grupo 4"/>
            <p:cNvGrpSpPr/>
            <p:nvPr/>
          </p:nvGrpSpPr>
          <p:grpSpPr>
            <a:xfrm>
              <a:off x="5182684" y="12629827"/>
              <a:ext cx="19201316" cy="922708"/>
              <a:chOff x="5543628" y="12823463"/>
              <a:chExt cx="18840371" cy="922708"/>
            </a:xfrm>
          </p:grpSpPr>
          <p:sp>
            <p:nvSpPr>
              <p:cNvPr id="7" name="Rectángulo 6"/>
              <p:cNvSpPr/>
              <p:nvPr/>
            </p:nvSpPr>
            <p:spPr>
              <a:xfrm>
                <a:off x="5543628" y="12823463"/>
                <a:ext cx="18840371" cy="909601"/>
              </a:xfrm>
              <a:prstGeom prst="rect">
                <a:avLst/>
              </a:prstGeom>
              <a:solidFill>
                <a:srgbClr val="004B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371566">
                  <a:defRPr/>
                </a:pPr>
                <a:endParaRPr lang="es-ES" sz="27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pic>
            <p:nvPicPr>
              <p:cNvPr id="8" name="Imagen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47961" y="12823465"/>
                <a:ext cx="1312585" cy="922706"/>
              </a:xfrm>
              <a:prstGeom prst="rect">
                <a:avLst/>
              </a:prstGeom>
            </p:spPr>
          </p:pic>
        </p:grpSp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46" y="12611745"/>
              <a:ext cx="5179572" cy="927684"/>
            </a:xfrm>
            <a:prstGeom prst="rect">
              <a:avLst/>
            </a:prstGeom>
          </p:spPr>
        </p:pic>
      </p:grpSp>
      <p:sp>
        <p:nvSpPr>
          <p:cNvPr id="2" name="Título para subapartados…">
            <a:extLst>
              <a:ext uri="{FF2B5EF4-FFF2-40B4-BE49-F238E27FC236}">
                <a16:creationId xmlns:a16="http://schemas.microsoft.com/office/drawing/2014/main" id="{352A2092-3867-2752-14F1-B787880266BE}"/>
              </a:ext>
            </a:extLst>
          </p:cNvPr>
          <p:cNvSpPr txBox="1">
            <a:spLocks/>
          </p:cNvSpPr>
          <p:nvPr/>
        </p:nvSpPr>
        <p:spPr>
          <a:xfrm>
            <a:off x="-15681" y="-31741"/>
            <a:ext cx="24373859" cy="1600916"/>
          </a:xfrm>
          <a:prstGeom prst="rect">
            <a:avLst/>
          </a:prstGeom>
          <a:solidFill>
            <a:srgbClr val="05868E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noAutofit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l" defTabSz="457200" hangingPunct="1"/>
            <a:r>
              <a:rPr lang="es-ES" sz="50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               </a:t>
            </a:r>
            <a:r>
              <a:rPr lang="es-ES" sz="5000" b="1" dirty="0">
                <a:solidFill>
                  <a:schemeClr val="bg1"/>
                </a:solidFill>
                <a:latin typeface="Geogrotesque SemiBold"/>
              </a:rPr>
              <a:t>Ayudas a Proyectos Empresariales (2022)</a:t>
            </a:r>
            <a:endParaRPr lang="es-ES" sz="5000" b="1" dirty="0">
              <a:solidFill>
                <a:schemeClr val="bg1"/>
              </a:solidFill>
              <a:latin typeface="Geogrotesque SemiBold"/>
              <a:ea typeface="Geogrotesque SemiBold"/>
              <a:cs typeface="Geogrotesque SemiBold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1EAF374-021C-ECE2-58EA-BE92959DD9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6" y="430906"/>
            <a:ext cx="1732642" cy="720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A5D422C-8556-178A-CA9E-60786656B1D6}"/>
              </a:ext>
            </a:extLst>
          </p:cNvPr>
          <p:cNvSpPr txBox="1"/>
          <p:nvPr/>
        </p:nvSpPr>
        <p:spPr>
          <a:xfrm>
            <a:off x="14299620" y="985340"/>
            <a:ext cx="11058549" cy="452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es-ES" sz="2000" b="0" dirty="0">
                <a:solidFill>
                  <a:schemeClr val="bg2">
                    <a:lumMod val="75000"/>
                  </a:schemeClr>
                </a:solidFill>
                <a:latin typeface="Franklin Gothic Medium" panose="020B0603020102020204" pitchFamily="34" charset="0"/>
              </a:rPr>
              <a:t>Orden TED/1240/2022 Ayudas a proyectos empresariales que generen empleo</a:t>
            </a:r>
            <a:endParaRPr kumimoji="0" lang="es-ES" sz="2000" b="0" i="0" u="none" strike="noStrike" cap="none" spc="0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FillTx/>
              <a:sym typeface="Helvetica Neue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19334A0-AF41-9755-B562-FC81DE21A419}"/>
              </a:ext>
            </a:extLst>
          </p:cNvPr>
          <p:cNvSpPr/>
          <p:nvPr/>
        </p:nvSpPr>
        <p:spPr>
          <a:xfrm>
            <a:off x="598106" y="1708656"/>
            <a:ext cx="7103956" cy="646331"/>
          </a:xfrm>
          <a:prstGeom prst="rect">
            <a:avLst/>
          </a:prstGeom>
          <a:solidFill>
            <a:srgbClr val="FBE781"/>
          </a:solidFill>
        </p:spPr>
        <p:txBody>
          <a:bodyPr wrap="square">
            <a:spAutoFit/>
          </a:bodyPr>
          <a:lstStyle/>
          <a:p>
            <a:r>
              <a:rPr lang="es-ES" sz="3600" b="1" dirty="0">
                <a:latin typeface="Franklin Gothic Book" panose="020B0503020102020204" pitchFamily="34" charset="0"/>
              </a:rPr>
              <a:t>Requisitos</a:t>
            </a:r>
            <a:r>
              <a:rPr lang="es-ES" sz="3600" dirty="0">
                <a:latin typeface="Franklin Gothic Book" panose="020B0503020102020204" pitchFamily="34" charset="0"/>
              </a:rPr>
              <a:t> exigibles a los Proyectos</a:t>
            </a:r>
            <a:endParaRPr lang="es-ES" sz="3600" b="1" dirty="0">
              <a:latin typeface="Franklin Gothic Book" panose="020B05030201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752E609-07CA-F972-6BB6-08D304C96E06}"/>
              </a:ext>
            </a:extLst>
          </p:cNvPr>
          <p:cNvSpPr txBox="1"/>
          <p:nvPr/>
        </p:nvSpPr>
        <p:spPr>
          <a:xfrm>
            <a:off x="765109" y="2752000"/>
            <a:ext cx="214790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0" indent="-685800" algn="just">
              <a:spcBef>
                <a:spcPts val="2400"/>
              </a:spcBef>
              <a:spcAft>
                <a:spcPts val="1800"/>
              </a:spcAft>
              <a:buClr>
                <a:srgbClr val="006D67"/>
              </a:buClr>
              <a:buFont typeface="Wingdings" panose="05000000000000000000" pitchFamily="2" charset="2"/>
              <a:buChar char="Ø"/>
              <a:defRPr/>
            </a:pPr>
            <a:r>
              <a:rPr lang="es-ES" sz="320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Grado de realización de la inversión: </a:t>
            </a:r>
            <a:r>
              <a:rPr lang="es-ES" sz="3200" b="1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EFECTO INCENTIVADOR </a:t>
            </a:r>
            <a:r>
              <a:rPr lang="es-ES" sz="3200" b="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Los proyectos no podrán haber iniciado sus trabajos antes de la Fecha de presentación de la solicitud de la ayuda (Excepción compra de terrenos y trabajos preparatorios que si se realiza antes no serían costes subvencionables).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0B2F1D2-24CD-945C-8FEF-2118BF3E2A64}"/>
              </a:ext>
            </a:extLst>
          </p:cNvPr>
          <p:cNvSpPr txBox="1"/>
          <p:nvPr/>
        </p:nvSpPr>
        <p:spPr>
          <a:xfrm>
            <a:off x="765109" y="4404703"/>
            <a:ext cx="21479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0" indent="-685800" algn="just">
              <a:spcBef>
                <a:spcPts val="2400"/>
              </a:spcBef>
              <a:spcAft>
                <a:spcPts val="1800"/>
              </a:spcAft>
              <a:buClr>
                <a:srgbClr val="006D67"/>
              </a:buClr>
              <a:buFont typeface="Wingdings" panose="05000000000000000000" pitchFamily="2" charset="2"/>
              <a:buChar char="Ø"/>
              <a:defRPr/>
            </a:pPr>
            <a:r>
              <a:rPr lang="es-ES" sz="320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Inversión mínima: </a:t>
            </a:r>
            <a:r>
              <a:rPr lang="es-ES" sz="3200" b="1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100.000€.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0415279-ECCF-D7F5-447A-E35FA217F0D3}"/>
              </a:ext>
            </a:extLst>
          </p:cNvPr>
          <p:cNvSpPr txBox="1"/>
          <p:nvPr/>
        </p:nvSpPr>
        <p:spPr>
          <a:xfrm>
            <a:off x="765109" y="7236015"/>
            <a:ext cx="21479069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0" indent="-685800" algn="just">
              <a:spcBef>
                <a:spcPts val="2400"/>
              </a:spcBef>
              <a:spcAft>
                <a:spcPts val="1800"/>
              </a:spcAft>
              <a:buClr>
                <a:srgbClr val="006D67"/>
              </a:buClr>
              <a:buFont typeface="Wingdings" panose="05000000000000000000" pitchFamily="2" charset="2"/>
              <a:buChar char="Ø"/>
              <a:defRPr/>
            </a:pPr>
            <a:r>
              <a:rPr lang="es-ES" sz="320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Inicio del proyecto: </a:t>
            </a:r>
            <a:r>
              <a:rPr lang="es-ES" sz="3200" b="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en los </a:t>
            </a:r>
            <a:r>
              <a:rPr lang="es-ES" sz="3200" b="1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9 meses </a:t>
            </a:r>
            <a:r>
              <a:rPr lang="es-ES" sz="3200" b="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siguientes a la Resolución definitiva tiene que estar </a:t>
            </a:r>
            <a:r>
              <a:rPr lang="es-ES" sz="3200" b="1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ejecutado y pagado el 15% de la inversión</a:t>
            </a:r>
            <a:r>
              <a:rPr lang="es-ES" sz="2800" b="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.</a:t>
            </a:r>
          </a:p>
          <a:p>
            <a:pPr lvl="0" algn="just">
              <a:spcBef>
                <a:spcPts val="2400"/>
              </a:spcBef>
              <a:spcAft>
                <a:spcPts val="1800"/>
              </a:spcAft>
              <a:buClr>
                <a:srgbClr val="006D67"/>
              </a:buClr>
              <a:defRPr/>
            </a:pPr>
            <a:endParaRPr lang="es-ES" sz="1800" b="1" dirty="0">
              <a:solidFill>
                <a:sysClr val="windowText" lastClr="000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425D7D3-D8BA-DD51-3EE4-D228056F5BC5}"/>
              </a:ext>
            </a:extLst>
          </p:cNvPr>
          <p:cNvSpPr txBox="1"/>
          <p:nvPr/>
        </p:nvSpPr>
        <p:spPr>
          <a:xfrm>
            <a:off x="756660" y="5941376"/>
            <a:ext cx="214790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0" indent="-685800" algn="just">
              <a:spcBef>
                <a:spcPts val="2400"/>
              </a:spcBef>
              <a:spcAft>
                <a:spcPts val="1800"/>
              </a:spcAft>
              <a:buClr>
                <a:srgbClr val="006D67"/>
              </a:buClr>
              <a:buFont typeface="Wingdings" panose="05000000000000000000" pitchFamily="2" charset="2"/>
              <a:buChar char="Ø"/>
              <a:defRPr/>
            </a:pPr>
            <a:r>
              <a:rPr lang="es-ES" sz="320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Creación y mantenimiento de empleo: </a:t>
            </a:r>
            <a:r>
              <a:rPr lang="es-ES" sz="3200" b="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Generar como mínimo </a:t>
            </a:r>
            <a:r>
              <a:rPr lang="es-ES" sz="3200" b="1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3 puestos de trabajo </a:t>
            </a:r>
            <a:r>
              <a:rPr lang="es-ES" sz="3200" b="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y mantenerlos por un período de </a:t>
            </a:r>
            <a:r>
              <a:rPr lang="es-ES" sz="3200" b="1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3 años</a:t>
            </a:r>
            <a:r>
              <a:rPr lang="es-ES" sz="3200" b="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359CD0B-5CAA-BF41-F335-853CE7033FD2}"/>
              </a:ext>
            </a:extLst>
          </p:cNvPr>
          <p:cNvSpPr txBox="1"/>
          <p:nvPr/>
        </p:nvSpPr>
        <p:spPr>
          <a:xfrm>
            <a:off x="302266" y="8701556"/>
            <a:ext cx="21479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algn="just">
              <a:spcBef>
                <a:spcPts val="2400"/>
              </a:spcBef>
              <a:spcAft>
                <a:spcPts val="1800"/>
              </a:spcAft>
              <a:buClr>
                <a:srgbClr val="006D67"/>
              </a:buClr>
              <a:buFont typeface="Wingdings" panose="05000000000000000000" pitchFamily="2" charset="2"/>
              <a:buChar char="Ø"/>
              <a:defRPr/>
            </a:pPr>
            <a:r>
              <a:rPr lang="es-ES" sz="280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  </a:t>
            </a:r>
            <a:r>
              <a:rPr lang="es-ES" sz="320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Financiación</a:t>
            </a:r>
            <a:r>
              <a:rPr lang="es-ES" sz="3200" b="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: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EE08B68-C3AA-79AB-6AC7-5ACE779C7924}"/>
              </a:ext>
            </a:extLst>
          </p:cNvPr>
          <p:cNvSpPr txBox="1"/>
          <p:nvPr/>
        </p:nvSpPr>
        <p:spPr>
          <a:xfrm>
            <a:off x="598106" y="11908303"/>
            <a:ext cx="21479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0" indent="-685800" algn="just">
              <a:spcBef>
                <a:spcPts val="2400"/>
              </a:spcBef>
              <a:spcAft>
                <a:spcPts val="1800"/>
              </a:spcAft>
              <a:buClr>
                <a:srgbClr val="006D67"/>
              </a:buClr>
              <a:buFont typeface="Wingdings" panose="05000000000000000000" pitchFamily="2" charset="2"/>
              <a:buChar char="Ø"/>
              <a:defRPr/>
            </a:pPr>
            <a:r>
              <a:rPr lang="es-ES" sz="320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Plazo de ejecución: </a:t>
            </a:r>
            <a:r>
              <a:rPr lang="es-ES" sz="3200" dirty="0">
                <a:solidFill>
                  <a:srgbClr val="FF0000"/>
                </a:solidFill>
                <a:latin typeface="Franklin Gothic Book" panose="020B0503020102020204" pitchFamily="34" charset="0"/>
              </a:rPr>
              <a:t>24 meses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E0A4618-7810-DD0F-D2A4-738A0D820FFA}"/>
              </a:ext>
            </a:extLst>
          </p:cNvPr>
          <p:cNvSpPr txBox="1"/>
          <p:nvPr/>
        </p:nvSpPr>
        <p:spPr>
          <a:xfrm>
            <a:off x="3093098" y="9459894"/>
            <a:ext cx="18384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>
              <a:spcBef>
                <a:spcPts val="2400"/>
              </a:spcBef>
              <a:spcAft>
                <a:spcPts val="1800"/>
              </a:spcAft>
              <a:buClr>
                <a:srgbClr val="006D67"/>
              </a:buClr>
              <a:defRPr/>
            </a:pPr>
            <a:r>
              <a:rPr lang="es-ES" sz="300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Acreditar una contribución financiera (recursos propios o financiación externa) del </a:t>
            </a:r>
            <a:r>
              <a:rPr lang="es-ES" sz="3000" b="1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5%</a:t>
            </a:r>
            <a:r>
              <a:rPr lang="es-ES" sz="300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 de los </a:t>
            </a:r>
            <a:r>
              <a:rPr lang="es-ES" sz="3000" b="1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costes de inversión </a:t>
            </a:r>
            <a:r>
              <a:rPr lang="es-ES" sz="300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en el momento de la solicitud.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FC1DD1C-DEBB-DCED-6170-147A3D70132B}"/>
              </a:ext>
            </a:extLst>
          </p:cNvPr>
          <p:cNvSpPr txBox="1"/>
          <p:nvPr/>
        </p:nvSpPr>
        <p:spPr>
          <a:xfrm>
            <a:off x="3093098" y="10698908"/>
            <a:ext cx="181978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>
              <a:spcBef>
                <a:spcPts val="2400"/>
              </a:spcBef>
              <a:spcAft>
                <a:spcPts val="1800"/>
              </a:spcAft>
              <a:buClr>
                <a:srgbClr val="006D67"/>
              </a:buClr>
              <a:defRPr/>
            </a:pPr>
            <a:r>
              <a:rPr lang="es-ES" sz="3000" b="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El </a:t>
            </a:r>
            <a:r>
              <a:rPr lang="es-ES" sz="3000" b="1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25% de los costes subvencionables </a:t>
            </a:r>
            <a:r>
              <a:rPr lang="es-ES" sz="3000" b="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del proyecto tiene que ser financiado por el beneficiario (recursos propios o financiación externa), exenta de cualquier tipo de ayuda pública. </a:t>
            </a:r>
            <a:r>
              <a:rPr lang="es-ES" sz="300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Acreditar en justificación.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999A335-38DF-EB7D-182A-9B06733D5299}"/>
              </a:ext>
            </a:extLst>
          </p:cNvPr>
          <p:cNvSpPr txBox="1"/>
          <p:nvPr/>
        </p:nvSpPr>
        <p:spPr>
          <a:xfrm>
            <a:off x="765109" y="5155564"/>
            <a:ext cx="21479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0" indent="-685800" algn="just">
              <a:spcBef>
                <a:spcPts val="2400"/>
              </a:spcBef>
              <a:spcAft>
                <a:spcPts val="1800"/>
              </a:spcAft>
              <a:buClr>
                <a:srgbClr val="006D67"/>
              </a:buClr>
              <a:buFont typeface="Wingdings" panose="05000000000000000000" pitchFamily="2" charset="2"/>
              <a:buChar char="Ø"/>
              <a:defRPr/>
            </a:pPr>
            <a:r>
              <a:rPr lang="es-ES" sz="320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Máximo de ayuda por proyecto o empresa: </a:t>
            </a:r>
            <a:r>
              <a:rPr lang="es-ES" sz="3200" b="1" dirty="0">
                <a:solidFill>
                  <a:srgbClr val="FF0000"/>
                </a:solidFill>
                <a:latin typeface="Franklin Gothic Book" panose="020B0503020102020204" pitchFamily="34" charset="0"/>
              </a:rPr>
              <a:t>3M€.</a:t>
            </a:r>
          </a:p>
        </p:txBody>
      </p:sp>
    </p:spTree>
    <p:extLst>
      <p:ext uri="{BB962C8B-B14F-4D97-AF65-F5344CB8AC3E}">
        <p14:creationId xmlns:p14="http://schemas.microsoft.com/office/powerpoint/2010/main" val="2394517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0" y="12734751"/>
            <a:ext cx="24384000" cy="1034737"/>
            <a:chOff x="-946" y="12611745"/>
            <a:chExt cx="24384946" cy="927684"/>
          </a:xfrm>
        </p:grpSpPr>
        <p:sp>
          <p:nvSpPr>
            <p:cNvPr id="9" name="Rectángulo 8"/>
            <p:cNvSpPr/>
            <p:nvPr/>
          </p:nvSpPr>
          <p:spPr>
            <a:xfrm>
              <a:off x="5182684" y="12629827"/>
              <a:ext cx="19201316" cy="909601"/>
            </a:xfrm>
            <a:prstGeom prst="rect">
              <a:avLst/>
            </a:prstGeom>
            <a:solidFill>
              <a:srgbClr val="004B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371566">
                <a:defRPr/>
              </a:pPr>
              <a:endParaRPr lang="es-ES" sz="27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46" y="12611745"/>
              <a:ext cx="5179572" cy="927684"/>
            </a:xfrm>
            <a:prstGeom prst="rect">
              <a:avLst/>
            </a:prstGeom>
          </p:spPr>
        </p:pic>
      </p:grpSp>
      <p:sp>
        <p:nvSpPr>
          <p:cNvPr id="12" name="Título para subapartados…"/>
          <p:cNvSpPr txBox="1">
            <a:spLocks/>
          </p:cNvSpPr>
          <p:nvPr/>
        </p:nvSpPr>
        <p:spPr>
          <a:xfrm>
            <a:off x="3635" y="-11932"/>
            <a:ext cx="24380365" cy="1600916"/>
          </a:xfrm>
          <a:prstGeom prst="rect">
            <a:avLst/>
          </a:prstGeom>
          <a:solidFill>
            <a:srgbClr val="05868E"/>
          </a:solidFill>
          <a:ln w="12700">
            <a:miter lim="400000"/>
          </a:ln>
        </p:spPr>
        <p:txBody>
          <a:bodyPr lIns="0" tIns="0" rIns="0" bIns="0" anchor="ctr">
            <a:normAutofit fontScale="92500" lnSpcReduction="10000"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979488" lvl="2" algn="l" defTabSz="457200" hangingPunct="1"/>
            <a:r>
              <a:rPr lang="es-ES" sz="6000" b="1" dirty="0">
                <a:solidFill>
                  <a:srgbClr val="FFFFFF"/>
                </a:solidFill>
                <a:latin typeface="Bahnschrift Light SemiCondensed" panose="020B0502040204020203" pitchFamily="34" charset="0"/>
                <a:ea typeface="Geogrotesque SemiBold"/>
                <a:cs typeface="Geogrotesque SemiBold"/>
              </a:rPr>
              <a:t>	</a:t>
            </a:r>
          </a:p>
          <a:p>
            <a:pPr marL="979488" lvl="2" algn="l" defTabSz="457200" hangingPunct="1"/>
            <a:r>
              <a:rPr lang="es-ES" sz="5400" b="1" dirty="0">
                <a:solidFill>
                  <a:srgbClr val="FFFFFF"/>
                </a:solidFill>
                <a:latin typeface="Geogrotesque SemiBold"/>
                <a:ea typeface="Geogrotesque SemiBold"/>
                <a:cs typeface="Geogrotesque SemiBold"/>
                <a:sym typeface="Geogrotesque SemiBold"/>
              </a:rPr>
              <a:t>          Ayudas a Proyectos Empresariales (2022)</a:t>
            </a:r>
          </a:p>
          <a:p>
            <a:pPr algn="l" defTabSz="457200" hangingPunct="1"/>
            <a:endParaRPr lang="es-ES" sz="5400" b="1" dirty="0">
              <a:solidFill>
                <a:srgbClr val="FFFFFF"/>
              </a:solidFill>
              <a:latin typeface="Bahnschrift Light SemiCondensed" panose="020B0502040204020203" pitchFamily="34" charset="0"/>
              <a:ea typeface="Geogrotesque SemiBold"/>
              <a:cs typeface="Geogrotesque SemiBold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28BC5FD-FCAD-92A3-1262-50AB936689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6" y="430906"/>
            <a:ext cx="1732642" cy="720000"/>
          </a:xfrm>
          <a:prstGeom prst="rect">
            <a:avLst/>
          </a:prstGeom>
        </p:spPr>
      </p:pic>
      <p:sp>
        <p:nvSpPr>
          <p:cNvPr id="17" name="Datos almacenados 16"/>
          <p:cNvSpPr/>
          <p:nvPr/>
        </p:nvSpPr>
        <p:spPr>
          <a:xfrm>
            <a:off x="883818" y="3583907"/>
            <a:ext cx="4295553" cy="1737840"/>
          </a:xfrm>
          <a:prstGeom prst="flowChartOnlineStorage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9" name="Datos almacenados 18"/>
          <p:cNvSpPr/>
          <p:nvPr/>
        </p:nvSpPr>
        <p:spPr>
          <a:xfrm flipH="1">
            <a:off x="11095875" y="2911937"/>
            <a:ext cx="6125325" cy="2760370"/>
          </a:xfrm>
          <a:prstGeom prst="flowChartOnlineStorage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34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Franklin Gothic Book" panose="020B0503020102020204" pitchFamily="34" charset="0"/>
                <a:sym typeface="Helvetica Neue Medium"/>
              </a:rPr>
              <a:t>VARIABLE: Bonificación por empleo creado</a:t>
            </a:r>
            <a:r>
              <a:rPr kumimoji="0" lang="es-ES" sz="3400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Franklin Gothic Book" panose="020B0503020102020204" pitchFamily="34" charset="0"/>
                <a:sym typeface="Helvetica Neue Medium"/>
              </a:rPr>
              <a:t> </a:t>
            </a:r>
            <a:r>
              <a:rPr kumimoji="0" lang="es-ES" b="0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Franklin Gothic Book" panose="020B0503020102020204" pitchFamily="34" charset="0"/>
                <a:sym typeface="Helvetica Neue Medium"/>
              </a:rPr>
              <a:t>(</a:t>
            </a:r>
            <a:r>
              <a:rPr lang="es-ES" b="0" dirty="0">
                <a:solidFill>
                  <a:schemeClr val="tx1"/>
                </a:solidFill>
                <a:latin typeface="Franklin Gothic Book" panose="020B0503020102020204" pitchFamily="34" charset="0"/>
                <a:sym typeface="Helvetica Neue Medium"/>
              </a:rPr>
              <a:t>superior </a:t>
            </a:r>
            <a:r>
              <a:rPr kumimoji="0" lang="es-ES" b="0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Franklin Gothic Book" panose="020B0503020102020204" pitchFamily="34" charset="0"/>
                <a:sym typeface="Helvetica Neue Medium"/>
              </a:rPr>
              <a:t>para grupos </a:t>
            </a:r>
            <a:r>
              <a:rPr lang="es-ES" b="0" dirty="0">
                <a:solidFill>
                  <a:schemeClr val="tx1"/>
                </a:solidFill>
                <a:latin typeface="Franklin Gothic Book" panose="020B0503020102020204" pitchFamily="34" charset="0"/>
                <a:sym typeface="Helvetica Neue Medium"/>
              </a:rPr>
              <a:t>determinados</a:t>
            </a:r>
            <a:r>
              <a:rPr kumimoji="0" lang="es-ES" b="0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Franklin Gothic Book" panose="020B0503020102020204" pitchFamily="34" charset="0"/>
                <a:sym typeface="Helvetica Neue Medium"/>
              </a:rPr>
              <a:t>)</a:t>
            </a:r>
          </a:p>
        </p:txBody>
      </p:sp>
      <p:sp>
        <p:nvSpPr>
          <p:cNvPr id="20" name="Datos almacenados 19"/>
          <p:cNvSpPr/>
          <p:nvPr/>
        </p:nvSpPr>
        <p:spPr>
          <a:xfrm>
            <a:off x="5268131" y="2868428"/>
            <a:ext cx="5506751" cy="2760370"/>
          </a:xfrm>
          <a:prstGeom prst="flowChartOnlineStorage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3400" dirty="0">
                <a:solidFill>
                  <a:schemeClr val="tx1"/>
                </a:solidFill>
                <a:latin typeface="Franklin Gothic Book" panose="020B0503020102020204" pitchFamily="34" charset="0"/>
                <a:sym typeface="Helvetica Neue Medium"/>
              </a:rPr>
              <a:t>FIJO: 50% del límite máximo de  intensidad aplicable </a:t>
            </a:r>
            <a:r>
              <a:rPr lang="es-ES" b="0" dirty="0">
                <a:solidFill>
                  <a:schemeClr val="tx1"/>
                </a:solidFill>
                <a:latin typeface="Franklin Gothic Book" panose="020B0503020102020204" pitchFamily="34" charset="0"/>
                <a:sym typeface="Helvetica Neue Medium"/>
              </a:rPr>
              <a:t>según el Mapa de Ayudas</a:t>
            </a:r>
          </a:p>
        </p:txBody>
      </p:sp>
      <p:sp>
        <p:nvSpPr>
          <p:cNvPr id="22" name="Cruz 21"/>
          <p:cNvSpPr/>
          <p:nvPr/>
        </p:nvSpPr>
        <p:spPr>
          <a:xfrm>
            <a:off x="10625179" y="3855251"/>
            <a:ext cx="726654" cy="765544"/>
          </a:xfrm>
          <a:prstGeom prst="plus">
            <a:avLst>
              <a:gd name="adj" fmla="val 41752"/>
            </a:avLst>
          </a:prstGeom>
          <a:solidFill>
            <a:srgbClr val="05868E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6" name="Flecha abajo 25"/>
          <p:cNvSpPr/>
          <p:nvPr/>
        </p:nvSpPr>
        <p:spPr>
          <a:xfrm>
            <a:off x="10708444" y="5672307"/>
            <a:ext cx="427145" cy="1044252"/>
          </a:xfrm>
          <a:prstGeom prst="downArrow">
            <a:avLst>
              <a:gd name="adj1" fmla="val 20736"/>
              <a:gd name="adj2" fmla="val 58917"/>
            </a:avLst>
          </a:prstGeom>
          <a:solidFill>
            <a:srgbClr val="05868E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1" name="Terminador 30"/>
          <p:cNvSpPr/>
          <p:nvPr/>
        </p:nvSpPr>
        <p:spPr>
          <a:xfrm>
            <a:off x="10356363" y="6707373"/>
            <a:ext cx="6864837" cy="3145857"/>
          </a:xfrm>
          <a:prstGeom prst="flowChartTerminator">
            <a:avLst/>
          </a:prstGeom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es-ES" sz="3400" dirty="0">
                <a:solidFill>
                  <a:schemeClr val="tx1"/>
                </a:solidFill>
                <a:latin typeface="Franklin Gothic Book" panose="020B0503020102020204" pitchFamily="34" charset="0"/>
                <a:sym typeface="Helvetica Neue Medium"/>
              </a:rPr>
              <a:t>Ayuda definitiva, </a:t>
            </a:r>
            <a:r>
              <a:rPr lang="es-ES" sz="3400" b="0" dirty="0">
                <a:solidFill>
                  <a:schemeClr val="tx1"/>
                </a:solidFill>
                <a:latin typeface="Franklin Gothic Book" panose="020B0503020102020204" pitchFamily="34" charset="0"/>
                <a:sym typeface="Helvetica Neue Medium"/>
              </a:rPr>
              <a:t>con un límite de intensidad definido por el Mapa de ayudas y una cuantía máxima por proyecto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889229" y="1644251"/>
            <a:ext cx="14198553" cy="8213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4400" b="1" i="0" u="none" strike="noStrike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Franklin Gothic Book" panose="020B0503020102020204" pitchFamily="34" charset="0"/>
                <a:sym typeface="Helvetica Neue"/>
              </a:rPr>
              <a:t>Nuevo método para la determinación de la cuantía </a:t>
            </a:r>
            <a:endParaRPr kumimoji="0" lang="es-ES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" name="Marcador de número de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0B1A6DA-5992-32B7-3E1F-1EB32830F4D2}"/>
              </a:ext>
            </a:extLst>
          </p:cNvPr>
          <p:cNvSpPr txBox="1"/>
          <p:nvPr/>
        </p:nvSpPr>
        <p:spPr>
          <a:xfrm>
            <a:off x="14299620" y="985340"/>
            <a:ext cx="11058549" cy="452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es-ES" sz="2000" b="0" dirty="0">
                <a:solidFill>
                  <a:schemeClr val="bg2">
                    <a:lumMod val="75000"/>
                  </a:schemeClr>
                </a:solidFill>
                <a:latin typeface="Franklin Gothic Medium" panose="020B0603020102020204" pitchFamily="34" charset="0"/>
              </a:rPr>
              <a:t>Orden TED/1240/2022 Ayudas a proyectos empresariales que generen empleo</a:t>
            </a:r>
            <a:endParaRPr kumimoji="0" lang="es-ES" sz="2000" b="0" i="0" u="none" strike="noStrike" cap="none" spc="0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FillTx/>
              <a:sym typeface="Helvetica Neue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306F342-993C-5F72-24BD-A502D65E3390}"/>
              </a:ext>
            </a:extLst>
          </p:cNvPr>
          <p:cNvSpPr txBox="1"/>
          <p:nvPr/>
        </p:nvSpPr>
        <p:spPr>
          <a:xfrm>
            <a:off x="6642002" y="6379102"/>
            <a:ext cx="2759008" cy="3714477"/>
          </a:xfrm>
          <a:prstGeom prst="rect">
            <a:avLst/>
          </a:prstGeom>
          <a:solidFill>
            <a:srgbClr val="05868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800" dirty="0">
                <a:solidFill>
                  <a:schemeClr val="bg1"/>
                </a:solidFill>
              </a:rPr>
              <a:t>TERUEL</a:t>
            </a:r>
            <a:endParaRPr kumimoji="0" lang="es-ES" sz="280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uFillTx/>
              <a:sym typeface="Helvetica Neue"/>
            </a:endParaRPr>
          </a:p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uFillTx/>
                <a:sym typeface="Helvetica Neue"/>
              </a:rPr>
              <a:t>20% Grandes</a:t>
            </a:r>
          </a:p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uFillTx/>
                <a:sym typeface="Helvetica Neue"/>
              </a:rPr>
              <a:t>30% Medianas</a:t>
            </a:r>
          </a:p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800" b="0" dirty="0">
                <a:solidFill>
                  <a:schemeClr val="bg1"/>
                </a:solidFill>
              </a:rPr>
              <a:t>40% Pequeñas</a:t>
            </a:r>
          </a:p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80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uFillTx/>
                <a:sym typeface="Helvetica Neue"/>
              </a:rPr>
              <a:t>ZARAGOZA</a:t>
            </a:r>
          </a:p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800" b="0" dirty="0">
                <a:solidFill>
                  <a:schemeClr val="bg1"/>
                </a:solidFill>
              </a:rPr>
              <a:t>15% Grandes	</a:t>
            </a:r>
          </a:p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800" b="0" dirty="0">
                <a:solidFill>
                  <a:schemeClr val="bg1"/>
                </a:solidFill>
              </a:rPr>
              <a:t>25% Medianas</a:t>
            </a:r>
          </a:p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uFillTx/>
                <a:sym typeface="Helvetica Neue"/>
              </a:rPr>
              <a:t>35% Pequeñas</a:t>
            </a:r>
          </a:p>
        </p:txBody>
      </p:sp>
    </p:spTree>
    <p:extLst>
      <p:ext uri="{BB962C8B-B14F-4D97-AF65-F5344CB8AC3E}">
        <p14:creationId xmlns:p14="http://schemas.microsoft.com/office/powerpoint/2010/main" val="1503357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C8F4C74B-1C3D-4977-EE8B-E1859E239C39}"/>
              </a:ext>
            </a:extLst>
          </p:cNvPr>
          <p:cNvSpPr/>
          <p:nvPr/>
        </p:nvSpPr>
        <p:spPr>
          <a:xfrm>
            <a:off x="17595268" y="2998042"/>
            <a:ext cx="4996153" cy="37144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6" name="Grupo 5"/>
          <p:cNvGrpSpPr/>
          <p:nvPr/>
        </p:nvGrpSpPr>
        <p:grpSpPr>
          <a:xfrm>
            <a:off x="0" y="12734751"/>
            <a:ext cx="24384000" cy="1034737"/>
            <a:chOff x="-946" y="12611745"/>
            <a:chExt cx="24384946" cy="927684"/>
          </a:xfrm>
        </p:grpSpPr>
        <p:sp>
          <p:nvSpPr>
            <p:cNvPr id="9" name="Rectángulo 8"/>
            <p:cNvSpPr/>
            <p:nvPr/>
          </p:nvSpPr>
          <p:spPr>
            <a:xfrm>
              <a:off x="5182684" y="12629827"/>
              <a:ext cx="19201316" cy="909601"/>
            </a:xfrm>
            <a:prstGeom prst="rect">
              <a:avLst/>
            </a:prstGeom>
            <a:solidFill>
              <a:srgbClr val="004B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371566">
                <a:defRPr/>
              </a:pPr>
              <a:endParaRPr lang="es-ES" sz="27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46" y="12611745"/>
              <a:ext cx="5179572" cy="927684"/>
            </a:xfrm>
            <a:prstGeom prst="rect">
              <a:avLst/>
            </a:prstGeom>
          </p:spPr>
        </p:pic>
      </p:grpSp>
      <p:sp>
        <p:nvSpPr>
          <p:cNvPr id="12" name="Título para subapartados…"/>
          <p:cNvSpPr txBox="1">
            <a:spLocks/>
          </p:cNvSpPr>
          <p:nvPr/>
        </p:nvSpPr>
        <p:spPr>
          <a:xfrm>
            <a:off x="3635" y="-11932"/>
            <a:ext cx="24380365" cy="1600916"/>
          </a:xfrm>
          <a:prstGeom prst="rect">
            <a:avLst/>
          </a:prstGeom>
          <a:solidFill>
            <a:srgbClr val="05868E"/>
          </a:solidFill>
          <a:ln w="12700">
            <a:miter lim="400000"/>
          </a:ln>
        </p:spPr>
        <p:txBody>
          <a:bodyPr lIns="0" tIns="0" rIns="0" bIns="0" anchor="ctr">
            <a:normAutofit fontScale="92500" lnSpcReduction="10000"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979488" lvl="2" algn="l" defTabSz="457200" hangingPunct="1"/>
            <a:r>
              <a:rPr lang="es-ES" sz="6000" b="1" dirty="0">
                <a:solidFill>
                  <a:srgbClr val="FFFFFF"/>
                </a:solidFill>
                <a:latin typeface="Bahnschrift Light SemiCondensed" panose="020B0502040204020203" pitchFamily="34" charset="0"/>
                <a:ea typeface="Geogrotesque SemiBold"/>
                <a:cs typeface="Geogrotesque SemiBold"/>
              </a:rPr>
              <a:t>	</a:t>
            </a:r>
          </a:p>
          <a:p>
            <a:pPr marL="979488" lvl="2" algn="l" defTabSz="457200" hangingPunct="1"/>
            <a:r>
              <a:rPr lang="es-ES" sz="5400" b="1" dirty="0">
                <a:solidFill>
                  <a:srgbClr val="FFFFFF"/>
                </a:solidFill>
                <a:latin typeface="Geogrotesque SemiBold"/>
                <a:ea typeface="Geogrotesque SemiBold"/>
                <a:cs typeface="Geogrotesque SemiBold"/>
                <a:sym typeface="Geogrotesque SemiBold"/>
              </a:rPr>
              <a:t>          Ayudas a Proyectos Empresariales (2022)</a:t>
            </a:r>
          </a:p>
          <a:p>
            <a:pPr algn="l" defTabSz="457200" hangingPunct="1"/>
            <a:endParaRPr lang="es-ES" sz="5400" b="1" dirty="0">
              <a:solidFill>
                <a:srgbClr val="FFFFFF"/>
              </a:solidFill>
              <a:latin typeface="Bahnschrift Light SemiCondensed" panose="020B0502040204020203" pitchFamily="34" charset="0"/>
              <a:ea typeface="Geogrotesque SemiBold"/>
              <a:cs typeface="Geogrotesque SemiBold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28BC5FD-FCAD-92A3-1262-50AB936689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6" y="430906"/>
            <a:ext cx="1732642" cy="720000"/>
          </a:xfrm>
          <a:prstGeom prst="rect">
            <a:avLst/>
          </a:prstGeom>
        </p:spPr>
      </p:pic>
      <p:sp>
        <p:nvSpPr>
          <p:cNvPr id="17" name="Datos almacenados 16"/>
          <p:cNvSpPr/>
          <p:nvPr/>
        </p:nvSpPr>
        <p:spPr>
          <a:xfrm>
            <a:off x="883818" y="3583907"/>
            <a:ext cx="4295553" cy="1737840"/>
          </a:xfrm>
          <a:prstGeom prst="flowChartOnlineStorage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9" name="Datos almacenados 18"/>
          <p:cNvSpPr/>
          <p:nvPr/>
        </p:nvSpPr>
        <p:spPr>
          <a:xfrm flipH="1">
            <a:off x="11095875" y="2911936"/>
            <a:ext cx="6125325" cy="2760370"/>
          </a:xfrm>
          <a:prstGeom prst="flowChartOnlineStorage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3400" b="0" dirty="0">
                <a:solidFill>
                  <a:schemeClr val="tx1"/>
                </a:solidFill>
                <a:latin typeface="Franklin Gothic Book" panose="020B0503020102020204" pitchFamily="34" charset="0"/>
                <a:sym typeface="Helvetica Neue Medium"/>
              </a:rPr>
              <a:t>COMPONENTE DE EMPLEO</a:t>
            </a: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3400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Franklin Gothic Book" panose="020B0503020102020204" pitchFamily="34" charset="0"/>
                <a:sym typeface="Helvetica Neue Medium"/>
              </a:rPr>
              <a:t>Bonificaciones por puesto comprometido</a:t>
            </a:r>
            <a:endParaRPr kumimoji="0" lang="es-ES" b="0" i="0" u="none" strike="noStrike" cap="none" spc="0" normalizeH="0" dirty="0">
              <a:ln>
                <a:noFill/>
              </a:ln>
              <a:solidFill>
                <a:schemeClr val="tx1"/>
              </a:solidFill>
              <a:effectLst/>
              <a:uFillTx/>
              <a:latin typeface="Franklin Gothic Book" panose="020B0503020102020204" pitchFamily="34" charset="0"/>
              <a:sym typeface="Helvetica Neue Medium"/>
            </a:endParaRPr>
          </a:p>
        </p:txBody>
      </p:sp>
      <p:sp>
        <p:nvSpPr>
          <p:cNvPr id="20" name="Datos almacenados 19"/>
          <p:cNvSpPr/>
          <p:nvPr/>
        </p:nvSpPr>
        <p:spPr>
          <a:xfrm>
            <a:off x="4143685" y="2868427"/>
            <a:ext cx="6631198" cy="2760370"/>
          </a:xfrm>
          <a:prstGeom prst="flowChartOnlineStorage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3400" b="0" dirty="0">
                <a:solidFill>
                  <a:schemeClr val="tx1"/>
                </a:solidFill>
                <a:latin typeface="Franklin Gothic Book" panose="020B0503020102020204" pitchFamily="34" charset="0"/>
                <a:sym typeface="Helvetica Neue Medium"/>
              </a:rPr>
              <a:t>COMPONENTE DE INVERSIÓN</a:t>
            </a: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3400" dirty="0">
                <a:solidFill>
                  <a:schemeClr val="tx1"/>
                </a:solidFill>
                <a:latin typeface="Franklin Gothic Book" panose="020B0503020102020204" pitchFamily="34" charset="0"/>
                <a:sym typeface="Helvetica Neue Medium"/>
              </a:rPr>
              <a:t>(Máximo= 50% del límite máximo de intensidad aplicable)</a:t>
            </a:r>
            <a:endParaRPr lang="es-ES" b="0" dirty="0">
              <a:solidFill>
                <a:schemeClr val="tx1"/>
              </a:solidFill>
              <a:latin typeface="Franklin Gothic Book" panose="020B0503020102020204" pitchFamily="34" charset="0"/>
              <a:sym typeface="Helvetica Neue Medium"/>
            </a:endParaRPr>
          </a:p>
        </p:txBody>
      </p:sp>
      <p:sp>
        <p:nvSpPr>
          <p:cNvPr id="22" name="Cruz 21"/>
          <p:cNvSpPr/>
          <p:nvPr/>
        </p:nvSpPr>
        <p:spPr>
          <a:xfrm>
            <a:off x="10625179" y="3855251"/>
            <a:ext cx="726654" cy="765544"/>
          </a:xfrm>
          <a:prstGeom prst="plus">
            <a:avLst>
              <a:gd name="adj" fmla="val 41752"/>
            </a:avLst>
          </a:prstGeom>
          <a:solidFill>
            <a:srgbClr val="05868E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6" name="Flecha abajo 25"/>
          <p:cNvSpPr/>
          <p:nvPr/>
        </p:nvSpPr>
        <p:spPr>
          <a:xfrm>
            <a:off x="10625179" y="5596487"/>
            <a:ext cx="630026" cy="2216816"/>
          </a:xfrm>
          <a:prstGeom prst="downArrow">
            <a:avLst>
              <a:gd name="adj1" fmla="val 20736"/>
              <a:gd name="adj2" fmla="val 58917"/>
            </a:avLst>
          </a:prstGeom>
          <a:solidFill>
            <a:srgbClr val="05868E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22" y="10197696"/>
            <a:ext cx="1495487" cy="1495487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889229" y="1644251"/>
            <a:ext cx="14198553" cy="8213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4400" b="1" i="0" u="none" strike="noStrike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Franklin Gothic Book" panose="020B0503020102020204" pitchFamily="34" charset="0"/>
                <a:sym typeface="Helvetica Neue"/>
              </a:rPr>
              <a:t>Nuevo método para la determinación de la cuantía </a:t>
            </a:r>
            <a:endParaRPr kumimoji="0" lang="es-ES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" name="Marcador de número de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0B1A6DA-5992-32B7-3E1F-1EB32830F4D2}"/>
              </a:ext>
            </a:extLst>
          </p:cNvPr>
          <p:cNvSpPr txBox="1"/>
          <p:nvPr/>
        </p:nvSpPr>
        <p:spPr>
          <a:xfrm>
            <a:off x="14299620" y="985340"/>
            <a:ext cx="11058549" cy="452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es-ES" sz="2000" b="0" dirty="0">
                <a:solidFill>
                  <a:schemeClr val="bg2">
                    <a:lumMod val="75000"/>
                  </a:schemeClr>
                </a:solidFill>
                <a:latin typeface="Franklin Gothic Medium" panose="020B0603020102020204" pitchFamily="34" charset="0"/>
              </a:rPr>
              <a:t>Orden TED/1240/2022 Ayudas a proyectos empresariales que generen empleo</a:t>
            </a:r>
            <a:endParaRPr kumimoji="0" lang="es-ES" sz="2000" b="0" i="0" u="none" strike="noStrike" cap="none" spc="0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FillTx/>
              <a:sym typeface="Helvetica Neue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306F342-993C-5F72-24BD-A502D65E3390}"/>
              </a:ext>
            </a:extLst>
          </p:cNvPr>
          <p:cNvSpPr txBox="1"/>
          <p:nvPr/>
        </p:nvSpPr>
        <p:spPr>
          <a:xfrm>
            <a:off x="602222" y="5814469"/>
            <a:ext cx="2759008" cy="3714477"/>
          </a:xfrm>
          <a:prstGeom prst="rect">
            <a:avLst/>
          </a:prstGeom>
          <a:solidFill>
            <a:srgbClr val="05868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800" dirty="0">
                <a:solidFill>
                  <a:schemeClr val="bg1"/>
                </a:solidFill>
              </a:rPr>
              <a:t>TERUEL</a:t>
            </a:r>
            <a:endParaRPr kumimoji="0" lang="es-ES" sz="280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uFillTx/>
              <a:sym typeface="Helvetica Neue"/>
            </a:endParaRPr>
          </a:p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uFillTx/>
                <a:sym typeface="Helvetica Neue"/>
              </a:rPr>
              <a:t>20% Grandes</a:t>
            </a:r>
          </a:p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uFillTx/>
                <a:sym typeface="Helvetica Neue"/>
              </a:rPr>
              <a:t>30% Medianas</a:t>
            </a:r>
          </a:p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800" b="0" dirty="0">
                <a:solidFill>
                  <a:schemeClr val="bg1"/>
                </a:solidFill>
              </a:rPr>
              <a:t>40% Pequeñas</a:t>
            </a:r>
          </a:p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80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uFillTx/>
                <a:sym typeface="Helvetica Neue"/>
              </a:rPr>
              <a:t>ZARAGOZA</a:t>
            </a:r>
          </a:p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800" b="0" dirty="0">
                <a:solidFill>
                  <a:schemeClr val="bg1"/>
                </a:solidFill>
              </a:rPr>
              <a:t>15% Grandes	</a:t>
            </a:r>
          </a:p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800" b="0" dirty="0">
                <a:solidFill>
                  <a:schemeClr val="bg1"/>
                </a:solidFill>
              </a:rPr>
              <a:t>25% Medianas</a:t>
            </a:r>
          </a:p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uFillTx/>
                <a:sym typeface="Helvetica Neue"/>
              </a:rPr>
              <a:t>35% Pequeñas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9897A74-35BD-F8BD-29AF-A0857C8105FE}"/>
              </a:ext>
            </a:extLst>
          </p:cNvPr>
          <p:cNvSpPr txBox="1"/>
          <p:nvPr/>
        </p:nvSpPr>
        <p:spPr>
          <a:xfrm>
            <a:off x="17742238" y="3375373"/>
            <a:ext cx="499615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</a:rPr>
              <a:t>Bonificación por empleo: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chemeClr val="bg1"/>
                </a:solidFill>
              </a:rPr>
              <a:t>Hasta 7.500€ por empleo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chemeClr val="bg1"/>
                </a:solidFill>
              </a:rPr>
              <a:t>Hasta 15.000€ por empleo (mujer, joven, &gt;45, discapacidad o Bolsas ITJ)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s-ES" sz="3200" dirty="0"/>
          </a:p>
          <a:p>
            <a:endParaRPr lang="es-ES" sz="32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A19DDF7-F692-9590-B145-C7C362EF8E6E}"/>
              </a:ext>
            </a:extLst>
          </p:cNvPr>
          <p:cNvSpPr txBox="1"/>
          <p:nvPr/>
        </p:nvSpPr>
        <p:spPr>
          <a:xfrm>
            <a:off x="4777273" y="8136294"/>
            <a:ext cx="178141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Ejemplo: Autónomo, proyecto a desarrollar en Alloza, con una inversión total subvencionable de 120.000€ </a:t>
            </a:r>
          </a:p>
          <a:p>
            <a:r>
              <a:rPr lang="es-ES" sz="4000" dirty="0"/>
              <a:t>	Componente inversión: 50% de la intensidad máxima que le corresponde (40%)</a:t>
            </a:r>
          </a:p>
          <a:p>
            <a:r>
              <a:rPr lang="es-ES" sz="4000" dirty="0"/>
              <a:t> 	Será un 20% de 120.000= 24.000€ </a:t>
            </a:r>
          </a:p>
          <a:p>
            <a:endParaRPr lang="es-ES" sz="4000" dirty="0"/>
          </a:p>
          <a:p>
            <a:r>
              <a:rPr lang="es-ES" sz="4000" dirty="0"/>
              <a:t>	Bonificación empleo tendrá un tope en esos 24.000€, que son el otro 50%  </a:t>
            </a:r>
          </a:p>
          <a:p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3112370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12666641"/>
            <a:ext cx="24384000" cy="1049355"/>
            <a:chOff x="-946" y="12611745"/>
            <a:chExt cx="24384946" cy="940790"/>
          </a:xfrm>
        </p:grpSpPr>
        <p:grpSp>
          <p:nvGrpSpPr>
            <p:cNvPr id="5" name="Grupo 4"/>
            <p:cNvGrpSpPr/>
            <p:nvPr/>
          </p:nvGrpSpPr>
          <p:grpSpPr>
            <a:xfrm>
              <a:off x="5182684" y="12629827"/>
              <a:ext cx="19201316" cy="922708"/>
              <a:chOff x="5543628" y="12823463"/>
              <a:chExt cx="18840371" cy="922708"/>
            </a:xfrm>
          </p:grpSpPr>
          <p:sp>
            <p:nvSpPr>
              <p:cNvPr id="7" name="Rectángulo 6"/>
              <p:cNvSpPr/>
              <p:nvPr/>
            </p:nvSpPr>
            <p:spPr>
              <a:xfrm>
                <a:off x="5543628" y="12823463"/>
                <a:ext cx="18840371" cy="909601"/>
              </a:xfrm>
              <a:prstGeom prst="rect">
                <a:avLst/>
              </a:prstGeom>
              <a:solidFill>
                <a:srgbClr val="004B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371566">
                  <a:defRPr/>
                </a:pPr>
                <a:endParaRPr lang="es-ES" sz="27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pic>
            <p:nvPicPr>
              <p:cNvPr id="8" name="Imagen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47961" y="12823465"/>
                <a:ext cx="1312585" cy="922706"/>
              </a:xfrm>
              <a:prstGeom prst="rect">
                <a:avLst/>
              </a:prstGeom>
            </p:spPr>
          </p:pic>
        </p:grpSp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46" y="12611745"/>
              <a:ext cx="5179572" cy="927684"/>
            </a:xfrm>
            <a:prstGeom prst="rect">
              <a:avLst/>
            </a:prstGeom>
          </p:spPr>
        </p:pic>
      </p:grp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006CDBA6-2722-E04A-D8C7-BCC0BD28AAEB}"/>
              </a:ext>
            </a:extLst>
          </p:cNvPr>
          <p:cNvSpPr txBox="1">
            <a:spLocks/>
          </p:cNvSpPr>
          <p:nvPr/>
        </p:nvSpPr>
        <p:spPr>
          <a:xfrm>
            <a:off x="598106" y="2825929"/>
            <a:ext cx="23071016" cy="101044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just">
              <a:spcBef>
                <a:spcPts val="2400"/>
              </a:spcBef>
              <a:spcAft>
                <a:spcPts val="1800"/>
              </a:spcAft>
              <a:buClr>
                <a:srgbClr val="006D67"/>
              </a:buClr>
              <a:buFont typeface="Wingdings" panose="05000000000000000000" pitchFamily="2" charset="2"/>
              <a:buChar char="Ø"/>
              <a:defRPr/>
            </a:pPr>
            <a:r>
              <a:rPr lang="es-ES" sz="3600" b="1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Adquisición de terrenos</a:t>
            </a:r>
            <a:r>
              <a:rPr lang="es-ES" sz="360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: siempre que se realice con posterioridad a la solicitud. La convocatoria establece un tope máximo (</a:t>
            </a:r>
            <a:r>
              <a:rPr lang="es-ES" sz="3600" dirty="0">
                <a:solidFill>
                  <a:srgbClr val="FF0000"/>
                </a:solidFill>
                <a:latin typeface="Franklin Gothic Book" panose="020B0503020102020204" pitchFamily="34" charset="0"/>
              </a:rPr>
              <a:t>63</a:t>
            </a:r>
            <a:r>
              <a:rPr lang="es-ES" sz="360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€/m</a:t>
            </a:r>
            <a:r>
              <a:rPr lang="es-ES" sz="3600" baseline="3000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2</a:t>
            </a:r>
            <a:r>
              <a:rPr lang="es-ES" sz="360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) y una ratio máxima de </a:t>
            </a:r>
            <a:r>
              <a:rPr lang="es-ES" sz="3600" dirty="0">
                <a:solidFill>
                  <a:srgbClr val="FF0000"/>
                </a:solidFill>
                <a:latin typeface="Franklin Gothic Book" panose="020B0503020102020204" pitchFamily="34" charset="0"/>
              </a:rPr>
              <a:t>4</a:t>
            </a:r>
            <a:r>
              <a:rPr lang="es-ES" sz="360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 (s2 terreno/s2 construida en planta baja). </a:t>
            </a:r>
            <a:r>
              <a:rPr lang="es-ES" sz="3200" dirty="0">
                <a:solidFill>
                  <a:srgbClr val="FF0000"/>
                </a:solidFill>
                <a:latin typeface="Franklin Gothic Book" panose="020B0503020102020204" pitchFamily="34" charset="0"/>
              </a:rPr>
              <a:t>&lt;10% del total de inversión. (15% si es zona abandonada o tiene un pasado industrial con edificaciones).  </a:t>
            </a:r>
          </a:p>
          <a:p>
            <a:pPr marL="685800" lvl="0" indent="-685800" algn="just">
              <a:spcBef>
                <a:spcPts val="2400"/>
              </a:spcBef>
              <a:spcAft>
                <a:spcPts val="1800"/>
              </a:spcAft>
              <a:buClr>
                <a:srgbClr val="006D67"/>
              </a:buClr>
              <a:buFont typeface="Wingdings" panose="05000000000000000000" pitchFamily="2" charset="2"/>
              <a:buChar char="Ø"/>
              <a:defRPr/>
            </a:pPr>
            <a:r>
              <a:rPr lang="es-ES" sz="3600" b="1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Traídas y acometidas</a:t>
            </a:r>
          </a:p>
          <a:p>
            <a:pPr marL="685800" lvl="0" indent="-685800" algn="just">
              <a:spcBef>
                <a:spcPts val="2400"/>
              </a:spcBef>
              <a:spcAft>
                <a:spcPts val="1800"/>
              </a:spcAft>
              <a:buClr>
                <a:srgbClr val="006D67"/>
              </a:buClr>
              <a:buFont typeface="Wingdings" panose="05000000000000000000" pitchFamily="2" charset="2"/>
              <a:buChar char="Ø"/>
              <a:defRPr/>
            </a:pPr>
            <a:r>
              <a:rPr lang="es-ES" sz="3600" b="1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Urbanización y obras exteriores</a:t>
            </a:r>
            <a:r>
              <a:rPr lang="es-ES" sz="360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: la convocatoria establece un tope máximo (</a:t>
            </a:r>
            <a:r>
              <a:rPr lang="es-ES" sz="3600" dirty="0">
                <a:solidFill>
                  <a:srgbClr val="FF0000"/>
                </a:solidFill>
                <a:latin typeface="Franklin Gothic Book" panose="020B0503020102020204" pitchFamily="34" charset="0"/>
              </a:rPr>
              <a:t>36</a:t>
            </a:r>
            <a:r>
              <a:rPr lang="es-ES" sz="360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€/m</a:t>
            </a:r>
            <a:r>
              <a:rPr lang="es-ES" sz="3600" baseline="3000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2</a:t>
            </a:r>
            <a:r>
              <a:rPr lang="es-ES" sz="360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)</a:t>
            </a:r>
          </a:p>
          <a:p>
            <a:pPr lvl="0" algn="just">
              <a:spcBef>
                <a:spcPts val="2400"/>
              </a:spcBef>
              <a:spcAft>
                <a:spcPts val="1800"/>
              </a:spcAft>
              <a:defRPr/>
            </a:pPr>
            <a:endParaRPr lang="es-ES" sz="4000" b="0" dirty="0">
              <a:solidFill>
                <a:sysClr val="windowText" lastClr="000000"/>
              </a:solidFill>
              <a:latin typeface="Franklin Gothic Book" panose="020B0503020102020204" pitchFamily="34" charset="0"/>
            </a:endParaRPr>
          </a:p>
          <a:p>
            <a:pPr marL="685800" lvl="0" indent="-685800" algn="just">
              <a:spcBef>
                <a:spcPts val="24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endParaRPr lang="es-ES" sz="4000" b="0" dirty="0">
              <a:solidFill>
                <a:sysClr val="windowText" lastClr="000000"/>
              </a:solidFill>
              <a:latin typeface="Franklin Gothic Book" panose="020B05030201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4000" b="0" i="0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sp>
        <p:nvSpPr>
          <p:cNvPr id="2" name="Título para subapartados…">
            <a:extLst>
              <a:ext uri="{FF2B5EF4-FFF2-40B4-BE49-F238E27FC236}">
                <a16:creationId xmlns:a16="http://schemas.microsoft.com/office/drawing/2014/main" id="{5C2DD572-077D-0309-5F91-D1B2B5E8658B}"/>
              </a:ext>
            </a:extLst>
          </p:cNvPr>
          <p:cNvSpPr txBox="1">
            <a:spLocks/>
          </p:cNvSpPr>
          <p:nvPr/>
        </p:nvSpPr>
        <p:spPr>
          <a:xfrm>
            <a:off x="3635" y="-11932"/>
            <a:ext cx="24380365" cy="1600916"/>
          </a:xfrm>
          <a:prstGeom prst="rect">
            <a:avLst/>
          </a:prstGeom>
          <a:solidFill>
            <a:srgbClr val="05868E"/>
          </a:solidFill>
          <a:ln w="12700">
            <a:miter lim="400000"/>
          </a:ln>
        </p:spPr>
        <p:txBody>
          <a:bodyPr lIns="0" tIns="0" rIns="0" bIns="0" anchor="ctr">
            <a:normAutofit fontScale="92500" lnSpcReduction="10000"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979488" lvl="2" algn="l" defTabSz="457200" hangingPunct="1"/>
            <a:r>
              <a:rPr lang="es-ES" sz="6000" b="1" dirty="0">
                <a:solidFill>
                  <a:srgbClr val="FFFFFF"/>
                </a:solidFill>
                <a:latin typeface="Bahnschrift Light SemiCondensed" panose="020B0502040204020203" pitchFamily="34" charset="0"/>
                <a:ea typeface="Geogrotesque SemiBold"/>
                <a:cs typeface="Geogrotesque SemiBold"/>
              </a:rPr>
              <a:t>	</a:t>
            </a:r>
          </a:p>
          <a:p>
            <a:pPr marL="979488" lvl="2" algn="l" defTabSz="457200" hangingPunct="1"/>
            <a:r>
              <a:rPr lang="es-ES" sz="5400" b="1" dirty="0">
                <a:solidFill>
                  <a:srgbClr val="FFFFFF"/>
                </a:solidFill>
                <a:latin typeface="Geogrotesque SemiBold"/>
                <a:ea typeface="Geogrotesque SemiBold"/>
                <a:cs typeface="Geogrotesque SemiBold"/>
                <a:sym typeface="Geogrotesque SemiBold"/>
              </a:rPr>
              <a:t>          Ayudas a Proyectos Empresariales (2022)</a:t>
            </a:r>
          </a:p>
          <a:p>
            <a:pPr algn="l" defTabSz="457200" hangingPunct="1"/>
            <a:endParaRPr lang="es-ES" sz="5400" b="1" dirty="0">
              <a:solidFill>
                <a:srgbClr val="FFFFFF"/>
              </a:solidFill>
              <a:latin typeface="Bahnschrift Light SemiCondensed" panose="020B0502040204020203" pitchFamily="34" charset="0"/>
              <a:ea typeface="Geogrotesque SemiBold"/>
              <a:cs typeface="Geogrotesque SemiBold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D84DF6A-CFBE-CE18-5294-32A9041F5B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6" y="430906"/>
            <a:ext cx="1732642" cy="720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DAC3E938-20E1-D44C-B9BD-A887710D1616}"/>
              </a:ext>
            </a:extLst>
          </p:cNvPr>
          <p:cNvSpPr txBox="1"/>
          <p:nvPr/>
        </p:nvSpPr>
        <p:spPr>
          <a:xfrm>
            <a:off x="14299620" y="985340"/>
            <a:ext cx="11058549" cy="452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es-ES" sz="2000" b="0" dirty="0">
                <a:solidFill>
                  <a:schemeClr val="bg2">
                    <a:lumMod val="75000"/>
                  </a:schemeClr>
                </a:solidFill>
                <a:latin typeface="Franklin Gothic Medium" panose="020B0603020102020204" pitchFamily="34" charset="0"/>
              </a:rPr>
              <a:t>Orden TED/1240/2022 Ayudas a proyectos empresariales que generen empleo</a:t>
            </a:r>
            <a:endParaRPr kumimoji="0" lang="es-ES" sz="2000" b="0" i="0" u="none" strike="noStrike" cap="none" spc="0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FillTx/>
              <a:sym typeface="Helvetica Neue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98ACFE7-CE9D-11F6-8722-861D18C06CFF}"/>
              </a:ext>
            </a:extLst>
          </p:cNvPr>
          <p:cNvSpPr/>
          <p:nvPr/>
        </p:nvSpPr>
        <p:spPr>
          <a:xfrm>
            <a:off x="598106" y="1708656"/>
            <a:ext cx="5257571" cy="646331"/>
          </a:xfrm>
          <a:prstGeom prst="rect">
            <a:avLst/>
          </a:prstGeom>
          <a:solidFill>
            <a:srgbClr val="FBE781"/>
          </a:solidFill>
        </p:spPr>
        <p:txBody>
          <a:bodyPr wrap="square">
            <a:spAutoFit/>
          </a:bodyPr>
          <a:lstStyle/>
          <a:p>
            <a:r>
              <a:rPr lang="es-ES" sz="3600" b="1" dirty="0">
                <a:latin typeface="Franklin Gothic Book" panose="020B0503020102020204" pitchFamily="34" charset="0"/>
              </a:rPr>
              <a:t>Inversión Subvencionable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2FF635A-B7EE-011C-2E58-30A03C93E93D}"/>
              </a:ext>
            </a:extLst>
          </p:cNvPr>
          <p:cNvSpPr txBox="1"/>
          <p:nvPr/>
        </p:nvSpPr>
        <p:spPr>
          <a:xfrm>
            <a:off x="16969154" y="1649777"/>
            <a:ext cx="7414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>
                <a:latin typeface="Franklin Gothic Book" panose="020B0503020102020204" pitchFamily="34" charset="0"/>
              </a:rPr>
              <a:t>Realizados con posterioridad a la solicitud de la ayuda</a:t>
            </a:r>
          </a:p>
        </p:txBody>
      </p:sp>
    </p:spTree>
    <p:extLst>
      <p:ext uri="{BB962C8B-B14F-4D97-AF65-F5344CB8AC3E}">
        <p14:creationId xmlns:p14="http://schemas.microsoft.com/office/powerpoint/2010/main" val="926212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4087EFAD-6270-32D9-8AA4-45C2661115F0}"/>
              </a:ext>
            </a:extLst>
          </p:cNvPr>
          <p:cNvSpPr/>
          <p:nvPr/>
        </p:nvSpPr>
        <p:spPr>
          <a:xfrm>
            <a:off x="18251473" y="7016776"/>
            <a:ext cx="4292081" cy="40278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F32324EF-CA2C-0D36-B643-C38FBA7FB2DD}"/>
              </a:ext>
            </a:extLst>
          </p:cNvPr>
          <p:cNvSpPr/>
          <p:nvPr/>
        </p:nvSpPr>
        <p:spPr>
          <a:xfrm>
            <a:off x="18251474" y="2966085"/>
            <a:ext cx="4292081" cy="36050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4" name="Grupo 3"/>
          <p:cNvGrpSpPr/>
          <p:nvPr/>
        </p:nvGrpSpPr>
        <p:grpSpPr>
          <a:xfrm>
            <a:off x="0" y="12666641"/>
            <a:ext cx="24384000" cy="1049355"/>
            <a:chOff x="-946" y="12611745"/>
            <a:chExt cx="24384946" cy="940790"/>
          </a:xfrm>
        </p:grpSpPr>
        <p:grpSp>
          <p:nvGrpSpPr>
            <p:cNvPr id="5" name="Grupo 4"/>
            <p:cNvGrpSpPr/>
            <p:nvPr/>
          </p:nvGrpSpPr>
          <p:grpSpPr>
            <a:xfrm>
              <a:off x="5182684" y="12629827"/>
              <a:ext cx="19201316" cy="922708"/>
              <a:chOff x="5543628" y="12823463"/>
              <a:chExt cx="18840371" cy="922708"/>
            </a:xfrm>
          </p:grpSpPr>
          <p:sp>
            <p:nvSpPr>
              <p:cNvPr id="7" name="Rectángulo 6"/>
              <p:cNvSpPr/>
              <p:nvPr/>
            </p:nvSpPr>
            <p:spPr>
              <a:xfrm>
                <a:off x="5543628" y="12823463"/>
                <a:ext cx="18840371" cy="909601"/>
              </a:xfrm>
              <a:prstGeom prst="rect">
                <a:avLst/>
              </a:prstGeom>
              <a:solidFill>
                <a:srgbClr val="004B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371566">
                  <a:defRPr/>
                </a:pPr>
                <a:endParaRPr lang="es-ES" sz="27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pic>
            <p:nvPicPr>
              <p:cNvPr id="8" name="Imagen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47961" y="12823465"/>
                <a:ext cx="1312585" cy="922706"/>
              </a:xfrm>
              <a:prstGeom prst="rect">
                <a:avLst/>
              </a:prstGeom>
            </p:spPr>
          </p:pic>
        </p:grpSp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46" y="12611745"/>
              <a:ext cx="5179572" cy="927684"/>
            </a:xfrm>
            <a:prstGeom prst="rect">
              <a:avLst/>
            </a:prstGeom>
          </p:spPr>
        </p:pic>
      </p:grp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006CDBA6-2722-E04A-D8C7-BCC0BD28AAEB}"/>
              </a:ext>
            </a:extLst>
          </p:cNvPr>
          <p:cNvSpPr txBox="1">
            <a:spLocks/>
          </p:cNvSpPr>
          <p:nvPr/>
        </p:nvSpPr>
        <p:spPr>
          <a:xfrm>
            <a:off x="99049" y="2520436"/>
            <a:ext cx="23071016" cy="101044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just">
              <a:spcBef>
                <a:spcPts val="2400"/>
              </a:spcBef>
              <a:spcAft>
                <a:spcPts val="1800"/>
              </a:spcAft>
              <a:buClr>
                <a:srgbClr val="006D67"/>
              </a:buClr>
              <a:buFont typeface="Wingdings" panose="05000000000000000000" pitchFamily="2" charset="2"/>
              <a:buChar char="Ø"/>
              <a:defRPr/>
            </a:pPr>
            <a:r>
              <a:rPr lang="es-ES" sz="3600" b="1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Obra civil</a:t>
            </a:r>
            <a:r>
              <a:rPr lang="es-ES" sz="360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: construcción o rehabilitación de bienes inmuebles. </a:t>
            </a:r>
            <a:endParaRPr lang="es-ES" sz="4000" b="0" dirty="0">
              <a:solidFill>
                <a:sysClr val="windowText" lastClr="000000"/>
              </a:solidFill>
              <a:latin typeface="Franklin Gothic Book" panose="020B0503020102020204" pitchFamily="34" charset="0"/>
            </a:endParaRPr>
          </a:p>
          <a:p>
            <a:pPr marL="685800" lvl="0" indent="-685800" algn="just">
              <a:spcBef>
                <a:spcPts val="24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endParaRPr lang="es-ES" sz="4000" b="0" dirty="0">
              <a:solidFill>
                <a:sysClr val="windowText" lastClr="000000"/>
              </a:solidFill>
              <a:latin typeface="Franklin Gothic Book" panose="020B05030201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4000" b="0" i="0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sp>
        <p:nvSpPr>
          <p:cNvPr id="2" name="Título para subapartados…">
            <a:extLst>
              <a:ext uri="{FF2B5EF4-FFF2-40B4-BE49-F238E27FC236}">
                <a16:creationId xmlns:a16="http://schemas.microsoft.com/office/drawing/2014/main" id="{5C2DD572-077D-0309-5F91-D1B2B5E8658B}"/>
              </a:ext>
            </a:extLst>
          </p:cNvPr>
          <p:cNvSpPr txBox="1">
            <a:spLocks/>
          </p:cNvSpPr>
          <p:nvPr/>
        </p:nvSpPr>
        <p:spPr>
          <a:xfrm>
            <a:off x="3635" y="-11932"/>
            <a:ext cx="24380365" cy="1600916"/>
          </a:xfrm>
          <a:prstGeom prst="rect">
            <a:avLst/>
          </a:prstGeom>
          <a:solidFill>
            <a:srgbClr val="05868E"/>
          </a:solidFill>
          <a:ln w="12700">
            <a:miter lim="400000"/>
          </a:ln>
        </p:spPr>
        <p:txBody>
          <a:bodyPr lIns="0" tIns="0" rIns="0" bIns="0" anchor="ctr">
            <a:normAutofit fontScale="92500" lnSpcReduction="10000"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979488" lvl="2" algn="l" defTabSz="457200" hangingPunct="1"/>
            <a:r>
              <a:rPr lang="es-ES" sz="6000" b="1" dirty="0">
                <a:solidFill>
                  <a:srgbClr val="FFFFFF"/>
                </a:solidFill>
                <a:latin typeface="Bahnschrift Light SemiCondensed" panose="020B0502040204020203" pitchFamily="34" charset="0"/>
                <a:ea typeface="Geogrotesque SemiBold"/>
                <a:cs typeface="Geogrotesque SemiBold"/>
              </a:rPr>
              <a:t>	</a:t>
            </a:r>
          </a:p>
          <a:p>
            <a:pPr marL="979488" lvl="2" algn="l" defTabSz="457200" hangingPunct="1"/>
            <a:r>
              <a:rPr lang="es-ES" sz="5400" b="1" dirty="0">
                <a:solidFill>
                  <a:srgbClr val="FFFFFF"/>
                </a:solidFill>
                <a:latin typeface="Geogrotesque SemiBold"/>
                <a:ea typeface="Geogrotesque SemiBold"/>
                <a:cs typeface="Geogrotesque SemiBold"/>
                <a:sym typeface="Geogrotesque SemiBold"/>
              </a:rPr>
              <a:t>          Ayudas a Proyectos Empresariales (2022)</a:t>
            </a:r>
          </a:p>
          <a:p>
            <a:pPr algn="l" defTabSz="457200" hangingPunct="1"/>
            <a:endParaRPr lang="es-ES" sz="5400" b="1" dirty="0">
              <a:solidFill>
                <a:srgbClr val="FFFFFF"/>
              </a:solidFill>
              <a:latin typeface="Bahnschrift Light SemiCondensed" panose="020B0502040204020203" pitchFamily="34" charset="0"/>
              <a:ea typeface="Geogrotesque SemiBold"/>
              <a:cs typeface="Geogrotesque SemiBold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D84DF6A-CFBE-CE18-5294-32A9041F5B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6" y="430906"/>
            <a:ext cx="1732642" cy="720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DAC3E938-20E1-D44C-B9BD-A887710D1616}"/>
              </a:ext>
            </a:extLst>
          </p:cNvPr>
          <p:cNvSpPr txBox="1"/>
          <p:nvPr/>
        </p:nvSpPr>
        <p:spPr>
          <a:xfrm>
            <a:off x="14299620" y="985340"/>
            <a:ext cx="11058549" cy="452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es-ES" sz="2000" b="0" dirty="0">
                <a:solidFill>
                  <a:schemeClr val="bg2">
                    <a:lumMod val="75000"/>
                  </a:schemeClr>
                </a:solidFill>
                <a:latin typeface="Franklin Gothic Medium" panose="020B0603020102020204" pitchFamily="34" charset="0"/>
              </a:rPr>
              <a:t>Orden TED/1240/2022 Ayudas a proyectos empresariales que generen empleo</a:t>
            </a:r>
            <a:endParaRPr kumimoji="0" lang="es-ES" sz="2000" b="0" i="0" u="none" strike="noStrike" cap="none" spc="0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FillTx/>
              <a:sym typeface="Helvetica Neue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98ACFE7-CE9D-11F6-8722-861D18C06CFF}"/>
              </a:ext>
            </a:extLst>
          </p:cNvPr>
          <p:cNvSpPr/>
          <p:nvPr/>
        </p:nvSpPr>
        <p:spPr>
          <a:xfrm>
            <a:off x="598106" y="1708656"/>
            <a:ext cx="5257571" cy="646331"/>
          </a:xfrm>
          <a:prstGeom prst="rect">
            <a:avLst/>
          </a:prstGeom>
          <a:solidFill>
            <a:srgbClr val="FBE781"/>
          </a:solidFill>
        </p:spPr>
        <p:txBody>
          <a:bodyPr wrap="square">
            <a:spAutoFit/>
          </a:bodyPr>
          <a:lstStyle/>
          <a:p>
            <a:r>
              <a:rPr lang="es-ES" sz="3600" b="1" dirty="0">
                <a:latin typeface="Franklin Gothic Book" panose="020B0503020102020204" pitchFamily="34" charset="0"/>
              </a:rPr>
              <a:t>Inversión Subvencionable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2FF635A-B7EE-011C-2E58-30A03C93E93D}"/>
              </a:ext>
            </a:extLst>
          </p:cNvPr>
          <p:cNvSpPr txBox="1"/>
          <p:nvPr/>
        </p:nvSpPr>
        <p:spPr>
          <a:xfrm>
            <a:off x="16969154" y="1649777"/>
            <a:ext cx="7414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>
                <a:latin typeface="Franklin Gothic Book" panose="020B0503020102020204" pitchFamily="34" charset="0"/>
              </a:rPr>
              <a:t>Realizados con posterioridad a la solicitud de la ayuda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2EF86B4B-F399-695D-ED05-9D867924C1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758450"/>
              </p:ext>
            </p:extLst>
          </p:nvPr>
        </p:nvGraphicFramePr>
        <p:xfrm>
          <a:off x="1213935" y="3390194"/>
          <a:ext cx="16411029" cy="8412480"/>
        </p:xfrm>
        <a:graphic>
          <a:graphicData uri="http://schemas.openxmlformats.org/drawingml/2006/table">
            <a:tbl>
              <a:tblPr/>
              <a:tblGrid>
                <a:gridCol w="11575175">
                  <a:extLst>
                    <a:ext uri="{9D8B030D-6E8A-4147-A177-3AD203B41FA5}">
                      <a16:colId xmlns:a16="http://schemas.microsoft.com/office/drawing/2014/main" val="2041684368"/>
                    </a:ext>
                  </a:extLst>
                </a:gridCol>
                <a:gridCol w="4835854">
                  <a:extLst>
                    <a:ext uri="{9D8B030D-6E8A-4147-A177-3AD203B41FA5}">
                      <a16:colId xmlns:a16="http://schemas.microsoft.com/office/drawing/2014/main" val="3298779700"/>
                    </a:ext>
                  </a:extLst>
                </a:gridCol>
              </a:tblGrid>
              <a:tr h="299077">
                <a:tc>
                  <a:txBody>
                    <a:bodyPr/>
                    <a:lstStyle/>
                    <a:p>
                      <a:pPr algn="l" fontAlgn="b"/>
                      <a:r>
                        <a:rPr lang="es-E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SECTOR INDUSTRIAL Y SERVICIOS DE APOYO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€/M2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395021"/>
                  </a:ext>
                </a:extLst>
              </a:tr>
              <a:tr h="254134">
                <a:tc>
                  <a:txBody>
                    <a:bodyPr/>
                    <a:lstStyle/>
                    <a:p>
                      <a:pPr algn="l" fontAlgn="b"/>
                      <a:r>
                        <a:rPr lang="es-E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Naves industriales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8952498"/>
                  </a:ext>
                </a:extLst>
              </a:tr>
              <a:tr h="254134">
                <a:tc>
                  <a:txBody>
                    <a:bodyPr/>
                    <a:lstStyle/>
                    <a:p>
                      <a:pPr algn="l" fontAlgn="b"/>
                      <a:r>
                        <a:rPr lang="es-E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naves frigoríficas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8113725"/>
                  </a:ext>
                </a:extLst>
              </a:tr>
              <a:tr h="254134">
                <a:tc>
                  <a:txBody>
                    <a:bodyPr/>
                    <a:lstStyle/>
                    <a:p>
                      <a:pPr algn="l" fontAlgn="b"/>
                      <a:r>
                        <a:rPr lang="es-E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9965386"/>
                  </a:ext>
                </a:extLst>
              </a:tr>
              <a:tr h="762401">
                <a:tc>
                  <a:txBody>
                    <a:bodyPr/>
                    <a:lstStyle/>
                    <a:p>
                      <a:pPr algn="l" fontAlgn="b"/>
                      <a:r>
                        <a:rPr lang="es-E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SECTOR TURÍSTICO Y ACT. TURISMO RURAL, OCIO, MEDIO AMBIENTE, TIEMPO LIBRE; SECTOR SANITARIO Y VETERINARIO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(303€/M2* COEFICIENTE)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943144"/>
                  </a:ext>
                </a:extLst>
              </a:tr>
              <a:tr h="254134">
                <a:tc>
                  <a:txBody>
                    <a:bodyPr/>
                    <a:lstStyle/>
                    <a:p>
                      <a:pPr algn="l" fontAlgn="b"/>
                      <a:r>
                        <a:rPr lang="es-E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Hotel 5*/Residencias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5324491"/>
                  </a:ext>
                </a:extLst>
              </a:tr>
              <a:tr h="254134">
                <a:tc>
                  <a:txBody>
                    <a:bodyPr/>
                    <a:lstStyle/>
                    <a:p>
                      <a:pPr algn="l" fontAlgn="b"/>
                      <a:r>
                        <a:rPr lang="es-E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Hotel 4*/Posada rural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8214763"/>
                  </a:ext>
                </a:extLst>
              </a:tr>
              <a:tr h="254134">
                <a:tc>
                  <a:txBody>
                    <a:bodyPr/>
                    <a:lstStyle/>
                    <a:p>
                      <a:pPr algn="l" fontAlgn="b"/>
                      <a:r>
                        <a:rPr lang="es-E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Hotel 3*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1072787"/>
                  </a:ext>
                </a:extLst>
              </a:tr>
              <a:tr h="254134">
                <a:tc>
                  <a:txBody>
                    <a:bodyPr/>
                    <a:lstStyle/>
                    <a:p>
                      <a:pPr algn="l" fontAlgn="b"/>
                      <a:r>
                        <a:rPr lang="pt-BR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Hotel 2*/Centro de Turismo Rural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454901"/>
                  </a:ext>
                </a:extLst>
              </a:tr>
              <a:tr h="254134">
                <a:tc>
                  <a:txBody>
                    <a:bodyPr/>
                    <a:lstStyle/>
                    <a:p>
                      <a:pPr algn="l" fontAlgn="b"/>
                      <a:r>
                        <a:rPr lang="es-E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Hotel 1*/ Casa rural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5872770"/>
                  </a:ext>
                </a:extLst>
              </a:tr>
              <a:tr h="254134">
                <a:tc>
                  <a:txBody>
                    <a:bodyPr/>
                    <a:lstStyle/>
                    <a:p>
                      <a:pPr algn="l" fontAlgn="b"/>
                      <a:r>
                        <a:rPr lang="es-E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Hostal/Pensión 3*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9774809"/>
                  </a:ext>
                </a:extLst>
              </a:tr>
              <a:tr h="254134">
                <a:tc>
                  <a:txBody>
                    <a:bodyPr/>
                    <a:lstStyle/>
                    <a:p>
                      <a:pPr algn="l" fontAlgn="b"/>
                      <a:r>
                        <a:rPr lang="es-E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Hostal/pensión 2*/albergue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7955571"/>
                  </a:ext>
                </a:extLst>
              </a:tr>
              <a:tr h="254134">
                <a:tc>
                  <a:txBody>
                    <a:bodyPr/>
                    <a:lstStyle/>
                    <a:p>
                      <a:pPr algn="l" fontAlgn="b"/>
                      <a:r>
                        <a:rPr lang="es-E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Hotal/pensión 1*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3030971"/>
                  </a:ext>
                </a:extLst>
              </a:tr>
              <a:tr h="254134">
                <a:tc>
                  <a:txBody>
                    <a:bodyPr/>
                    <a:lstStyle/>
                    <a:p>
                      <a:pPr algn="l" fontAlgn="b"/>
                      <a:r>
                        <a:rPr lang="es-E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Camping y act. Ocio y tiempo libre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4908368"/>
                  </a:ext>
                </a:extLst>
              </a:tr>
              <a:tr h="254134">
                <a:tc>
                  <a:txBody>
                    <a:bodyPr/>
                    <a:lstStyle/>
                    <a:p>
                      <a:pPr algn="l" fontAlgn="b"/>
                      <a:r>
                        <a:rPr lang="es-E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Club social campo de golf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8355186"/>
                  </a:ext>
                </a:extLst>
              </a:tr>
              <a:tr h="264723">
                <a:tc>
                  <a:txBody>
                    <a:bodyPr/>
                    <a:lstStyle/>
                    <a:p>
                      <a:pPr algn="l" fontAlgn="b"/>
                      <a:r>
                        <a:rPr lang="es-E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sector sanitario y veterinario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2925523"/>
                  </a:ext>
                </a:extLst>
              </a:tr>
            </a:tbl>
          </a:graphicData>
        </a:graphic>
      </p:graphicFrame>
      <p:sp>
        <p:nvSpPr>
          <p:cNvPr id="15" name="CuadroTexto 14">
            <a:extLst>
              <a:ext uri="{FF2B5EF4-FFF2-40B4-BE49-F238E27FC236}">
                <a16:creationId xmlns:a16="http://schemas.microsoft.com/office/drawing/2014/main" id="{BF866BD5-1BE5-CF52-4AF4-4A3800D8EE76}"/>
              </a:ext>
            </a:extLst>
          </p:cNvPr>
          <p:cNvSpPr txBox="1"/>
          <p:nvPr/>
        </p:nvSpPr>
        <p:spPr>
          <a:xfrm>
            <a:off x="18251474" y="3060446"/>
            <a:ext cx="42920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chemeClr val="bg1"/>
                </a:solidFill>
              </a:rPr>
              <a:t>En el caso de </a:t>
            </a:r>
            <a:r>
              <a:rPr lang="es-ES" sz="3600" b="1" dirty="0">
                <a:solidFill>
                  <a:schemeClr val="bg1"/>
                </a:solidFill>
              </a:rPr>
              <a:t>rehabilitación</a:t>
            </a:r>
            <a:r>
              <a:rPr lang="es-ES" sz="3600" dirty="0">
                <a:solidFill>
                  <a:schemeClr val="bg1"/>
                </a:solidFill>
              </a:rPr>
              <a:t> de edificios con carácter general, precio máximo m2: </a:t>
            </a:r>
            <a:r>
              <a:rPr lang="es-ES" sz="3600" b="1" dirty="0">
                <a:solidFill>
                  <a:schemeClr val="bg1"/>
                </a:solidFill>
              </a:rPr>
              <a:t>75% </a:t>
            </a:r>
            <a:r>
              <a:rPr lang="es-ES" sz="3600" dirty="0">
                <a:solidFill>
                  <a:schemeClr val="bg1"/>
                </a:solidFill>
              </a:rPr>
              <a:t>de los módulos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73E4E9F-0217-58EE-89FE-E2C11578DFA0}"/>
              </a:ext>
            </a:extLst>
          </p:cNvPr>
          <p:cNvSpPr txBox="1"/>
          <p:nvPr/>
        </p:nvSpPr>
        <p:spPr>
          <a:xfrm>
            <a:off x="18251472" y="7045549"/>
            <a:ext cx="429208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chemeClr val="bg1"/>
                </a:solidFill>
              </a:rPr>
              <a:t>En el caso de </a:t>
            </a:r>
            <a:r>
              <a:rPr lang="es-ES" sz="3600" b="1" dirty="0">
                <a:solidFill>
                  <a:schemeClr val="bg1"/>
                </a:solidFill>
              </a:rPr>
              <a:t>reacondicionamiento de instalaciones en sector industrial</a:t>
            </a:r>
            <a:r>
              <a:rPr lang="es-ES" sz="3600" dirty="0">
                <a:solidFill>
                  <a:schemeClr val="bg1"/>
                </a:solidFill>
              </a:rPr>
              <a:t> o apoyo a la industria precio máximo x m2: </a:t>
            </a:r>
            <a:r>
              <a:rPr lang="es-ES" sz="3600" b="1" dirty="0">
                <a:solidFill>
                  <a:schemeClr val="bg1"/>
                </a:solidFill>
              </a:rPr>
              <a:t>60% </a:t>
            </a:r>
            <a:r>
              <a:rPr lang="es-ES" sz="3600" dirty="0">
                <a:solidFill>
                  <a:schemeClr val="bg1"/>
                </a:solidFill>
              </a:rPr>
              <a:t>de los módulos</a:t>
            </a:r>
          </a:p>
        </p:txBody>
      </p:sp>
    </p:spTree>
    <p:extLst>
      <p:ext uri="{BB962C8B-B14F-4D97-AF65-F5344CB8AC3E}">
        <p14:creationId xmlns:p14="http://schemas.microsoft.com/office/powerpoint/2010/main" val="4046333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12666641"/>
            <a:ext cx="24384000" cy="1049355"/>
            <a:chOff x="-946" y="12611745"/>
            <a:chExt cx="24384946" cy="940790"/>
          </a:xfrm>
        </p:grpSpPr>
        <p:grpSp>
          <p:nvGrpSpPr>
            <p:cNvPr id="5" name="Grupo 4"/>
            <p:cNvGrpSpPr/>
            <p:nvPr/>
          </p:nvGrpSpPr>
          <p:grpSpPr>
            <a:xfrm>
              <a:off x="5182684" y="12629827"/>
              <a:ext cx="19201316" cy="922708"/>
              <a:chOff x="5543628" y="12823463"/>
              <a:chExt cx="18840371" cy="922708"/>
            </a:xfrm>
          </p:grpSpPr>
          <p:sp>
            <p:nvSpPr>
              <p:cNvPr id="7" name="Rectángulo 6"/>
              <p:cNvSpPr/>
              <p:nvPr/>
            </p:nvSpPr>
            <p:spPr>
              <a:xfrm>
                <a:off x="5543628" y="12823463"/>
                <a:ext cx="18840371" cy="909601"/>
              </a:xfrm>
              <a:prstGeom prst="rect">
                <a:avLst/>
              </a:prstGeom>
              <a:solidFill>
                <a:srgbClr val="004B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371566">
                  <a:defRPr/>
                </a:pPr>
                <a:endParaRPr lang="es-ES" sz="27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pic>
            <p:nvPicPr>
              <p:cNvPr id="8" name="Imagen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47961" y="12823465"/>
                <a:ext cx="1312585" cy="922706"/>
              </a:xfrm>
              <a:prstGeom prst="rect">
                <a:avLst/>
              </a:prstGeom>
            </p:spPr>
          </p:pic>
        </p:grpSp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46" y="12611745"/>
              <a:ext cx="5179572" cy="927684"/>
            </a:xfrm>
            <a:prstGeom prst="rect">
              <a:avLst/>
            </a:prstGeom>
          </p:spPr>
        </p:pic>
      </p:grp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006CDBA6-2722-E04A-D8C7-BCC0BD28AAEB}"/>
              </a:ext>
            </a:extLst>
          </p:cNvPr>
          <p:cNvSpPr txBox="1">
            <a:spLocks/>
          </p:cNvSpPr>
          <p:nvPr/>
        </p:nvSpPr>
        <p:spPr>
          <a:xfrm>
            <a:off x="0" y="2920533"/>
            <a:ext cx="23071016" cy="96904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just">
              <a:spcBef>
                <a:spcPts val="2400"/>
              </a:spcBef>
              <a:spcAft>
                <a:spcPts val="1800"/>
              </a:spcAft>
              <a:buClr>
                <a:srgbClr val="006D67"/>
              </a:buClr>
              <a:buFont typeface="Wingdings" panose="05000000000000000000" pitchFamily="2" charset="2"/>
              <a:buChar char="Ø"/>
              <a:defRPr/>
            </a:pPr>
            <a:r>
              <a:rPr lang="es-ES" sz="3600" b="1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Adquisición de bienes de equipo</a:t>
            </a:r>
            <a:r>
              <a:rPr lang="es-ES" sz="360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: </a:t>
            </a:r>
          </a:p>
          <a:p>
            <a:pPr marL="1828800" lvl="2" indent="-685800" algn="just">
              <a:spcBef>
                <a:spcPts val="2400"/>
              </a:spcBef>
              <a:spcAft>
                <a:spcPts val="1800"/>
              </a:spcAft>
              <a:buClr>
                <a:srgbClr val="006D67"/>
              </a:buClr>
              <a:buFont typeface="Wingdings" panose="05000000000000000000" pitchFamily="2" charset="2"/>
              <a:buChar char="Ø"/>
              <a:defRPr/>
            </a:pPr>
            <a:r>
              <a:rPr lang="es-ES" sz="3600" b="1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NO </a:t>
            </a:r>
            <a:r>
              <a:rPr lang="es-ES" sz="360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Transporte exterior</a:t>
            </a:r>
          </a:p>
          <a:p>
            <a:pPr marL="1828800" lvl="2" indent="-685800" algn="just">
              <a:spcBef>
                <a:spcPts val="2400"/>
              </a:spcBef>
              <a:spcAft>
                <a:spcPts val="1800"/>
              </a:spcAft>
              <a:buClr>
                <a:srgbClr val="006D67"/>
              </a:buClr>
              <a:buFont typeface="Wingdings" panose="05000000000000000000" pitchFamily="2" charset="2"/>
              <a:buChar char="Ø"/>
              <a:defRPr/>
            </a:pPr>
            <a:r>
              <a:rPr lang="es-ES" sz="3600" b="1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SÍ </a:t>
            </a:r>
            <a:r>
              <a:rPr lang="es-ES" sz="360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vehículos especiales</a:t>
            </a:r>
          </a:p>
          <a:p>
            <a:pPr marL="1828800" lvl="2" indent="-685800" algn="just">
              <a:spcBef>
                <a:spcPts val="2400"/>
              </a:spcBef>
              <a:spcAft>
                <a:spcPts val="1800"/>
              </a:spcAft>
              <a:buClr>
                <a:srgbClr val="006D67"/>
              </a:buClr>
              <a:buFont typeface="Wingdings" panose="05000000000000000000" pitchFamily="2" charset="2"/>
              <a:buChar char="Ø"/>
              <a:defRPr/>
            </a:pPr>
            <a:r>
              <a:rPr lang="es-ES" sz="3600" b="1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NO </a:t>
            </a:r>
            <a:r>
              <a:rPr lang="es-ES" sz="360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bienes destinados al alquiler </a:t>
            </a:r>
          </a:p>
          <a:p>
            <a:pPr marL="685800" indent="-685800" algn="just">
              <a:spcBef>
                <a:spcPts val="2400"/>
              </a:spcBef>
              <a:spcAft>
                <a:spcPts val="1800"/>
              </a:spcAft>
              <a:buClr>
                <a:srgbClr val="006D67"/>
              </a:buClr>
              <a:buFont typeface="Wingdings" panose="05000000000000000000" pitchFamily="2" charset="2"/>
              <a:buChar char="Ø"/>
              <a:defRPr/>
            </a:pPr>
            <a:r>
              <a:rPr lang="es-ES" sz="4000" b="1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Planificación, ingeniería del proyecto, dirección facultativa</a:t>
            </a:r>
            <a:r>
              <a:rPr lang="es-ES" sz="400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: la convocatoria establece un límite (</a:t>
            </a:r>
            <a:r>
              <a:rPr lang="es-ES" sz="4000" dirty="0">
                <a:solidFill>
                  <a:srgbClr val="FF0000"/>
                </a:solidFill>
                <a:latin typeface="Franklin Gothic Book" panose="020B0503020102020204" pitchFamily="34" charset="0"/>
              </a:rPr>
              <a:t>8</a:t>
            </a:r>
            <a:r>
              <a:rPr lang="es-ES" sz="400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%) respecto a la inversión subvencionable de las partidas de obra civil, bienes de equipo e instalaciones proyectadas.</a:t>
            </a:r>
            <a:endParaRPr lang="es-ES" sz="4000" b="0" dirty="0">
              <a:solidFill>
                <a:sysClr val="windowText" lastClr="000000"/>
              </a:solidFill>
              <a:latin typeface="Franklin Gothic Book" panose="020B0503020102020204" pitchFamily="34" charset="0"/>
            </a:endParaRPr>
          </a:p>
          <a:p>
            <a:pPr marL="685800" indent="-685800" algn="just">
              <a:spcBef>
                <a:spcPts val="24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endParaRPr lang="es-ES" sz="4000" b="0" dirty="0">
              <a:solidFill>
                <a:sysClr val="windowText" lastClr="000000"/>
              </a:solidFill>
              <a:latin typeface="Franklin Gothic Book" panose="020B0503020102020204" pitchFamily="34" charset="0"/>
            </a:endParaRPr>
          </a:p>
          <a:p>
            <a:pPr marL="685800" lvl="0" indent="-685800" algn="just">
              <a:spcBef>
                <a:spcPts val="24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endParaRPr lang="es-ES" sz="4000" b="0" dirty="0">
              <a:solidFill>
                <a:sysClr val="windowText" lastClr="000000"/>
              </a:solidFill>
              <a:latin typeface="Franklin Gothic Book" panose="020B0503020102020204" pitchFamily="34" charset="0"/>
            </a:endParaRPr>
          </a:p>
          <a:p>
            <a:pPr marL="685800" lvl="0" indent="-685800" algn="just">
              <a:spcBef>
                <a:spcPts val="24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endParaRPr lang="es-ES" sz="4000" b="0" dirty="0">
              <a:solidFill>
                <a:sysClr val="windowText" lastClr="000000"/>
              </a:solidFill>
              <a:latin typeface="Franklin Gothic Book" panose="020B05030201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4000" b="0" i="0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sp>
        <p:nvSpPr>
          <p:cNvPr id="2" name="Título para subapartados…">
            <a:extLst>
              <a:ext uri="{FF2B5EF4-FFF2-40B4-BE49-F238E27FC236}">
                <a16:creationId xmlns:a16="http://schemas.microsoft.com/office/drawing/2014/main" id="{5C2DD572-077D-0309-5F91-D1B2B5E8658B}"/>
              </a:ext>
            </a:extLst>
          </p:cNvPr>
          <p:cNvSpPr txBox="1">
            <a:spLocks/>
          </p:cNvSpPr>
          <p:nvPr/>
        </p:nvSpPr>
        <p:spPr>
          <a:xfrm>
            <a:off x="3635" y="-11932"/>
            <a:ext cx="24380365" cy="1600916"/>
          </a:xfrm>
          <a:prstGeom prst="rect">
            <a:avLst/>
          </a:prstGeom>
          <a:solidFill>
            <a:srgbClr val="05868E"/>
          </a:solidFill>
          <a:ln w="12700">
            <a:miter lim="400000"/>
          </a:ln>
        </p:spPr>
        <p:txBody>
          <a:bodyPr lIns="0" tIns="0" rIns="0" bIns="0" anchor="ctr">
            <a:normAutofit fontScale="92500" lnSpcReduction="10000"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979488" lvl="2" algn="l" defTabSz="457200" hangingPunct="1"/>
            <a:r>
              <a:rPr lang="es-ES" sz="6000" b="1" dirty="0">
                <a:solidFill>
                  <a:srgbClr val="FFFFFF"/>
                </a:solidFill>
                <a:latin typeface="Bahnschrift Light SemiCondensed" panose="020B0502040204020203" pitchFamily="34" charset="0"/>
                <a:ea typeface="Geogrotesque SemiBold"/>
                <a:cs typeface="Geogrotesque SemiBold"/>
              </a:rPr>
              <a:t>	</a:t>
            </a:r>
          </a:p>
          <a:p>
            <a:pPr marL="979488" lvl="2" algn="l" defTabSz="457200" hangingPunct="1"/>
            <a:r>
              <a:rPr lang="es-ES" sz="5400" b="1" dirty="0">
                <a:solidFill>
                  <a:srgbClr val="FFFFFF"/>
                </a:solidFill>
                <a:latin typeface="Geogrotesque SemiBold"/>
                <a:ea typeface="Geogrotesque SemiBold"/>
                <a:cs typeface="Geogrotesque SemiBold"/>
                <a:sym typeface="Geogrotesque SemiBold"/>
              </a:rPr>
              <a:t>          Ayudas a Proyectos Empresariales (2022)</a:t>
            </a:r>
          </a:p>
          <a:p>
            <a:pPr algn="l" defTabSz="457200" hangingPunct="1"/>
            <a:endParaRPr lang="es-ES" sz="5400" b="1" dirty="0">
              <a:solidFill>
                <a:srgbClr val="FFFFFF"/>
              </a:solidFill>
              <a:latin typeface="Bahnschrift Light SemiCondensed" panose="020B0502040204020203" pitchFamily="34" charset="0"/>
              <a:ea typeface="Geogrotesque SemiBold"/>
              <a:cs typeface="Geogrotesque SemiBold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D84DF6A-CFBE-CE18-5294-32A9041F5B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6" y="430906"/>
            <a:ext cx="1732642" cy="720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DAC3E938-20E1-D44C-B9BD-A887710D1616}"/>
              </a:ext>
            </a:extLst>
          </p:cNvPr>
          <p:cNvSpPr txBox="1"/>
          <p:nvPr/>
        </p:nvSpPr>
        <p:spPr>
          <a:xfrm>
            <a:off x="14299620" y="985340"/>
            <a:ext cx="11058549" cy="452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es-ES" sz="2000" b="0" dirty="0">
                <a:solidFill>
                  <a:schemeClr val="bg2">
                    <a:lumMod val="75000"/>
                  </a:schemeClr>
                </a:solidFill>
                <a:latin typeface="Franklin Gothic Medium" panose="020B0603020102020204" pitchFamily="34" charset="0"/>
              </a:rPr>
              <a:t>Orden TED/1240/2022 Ayudas a proyectos empresariales que generen empleo</a:t>
            </a:r>
            <a:endParaRPr kumimoji="0" lang="es-ES" sz="2000" b="0" i="0" u="none" strike="noStrike" cap="none" spc="0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FillTx/>
              <a:sym typeface="Helvetica Neue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98ACFE7-CE9D-11F6-8722-861D18C06CFF}"/>
              </a:ext>
            </a:extLst>
          </p:cNvPr>
          <p:cNvSpPr/>
          <p:nvPr/>
        </p:nvSpPr>
        <p:spPr>
          <a:xfrm>
            <a:off x="598106" y="1708656"/>
            <a:ext cx="5257571" cy="646331"/>
          </a:xfrm>
          <a:prstGeom prst="rect">
            <a:avLst/>
          </a:prstGeom>
          <a:solidFill>
            <a:srgbClr val="FBE781"/>
          </a:solidFill>
        </p:spPr>
        <p:txBody>
          <a:bodyPr wrap="square">
            <a:spAutoFit/>
          </a:bodyPr>
          <a:lstStyle/>
          <a:p>
            <a:r>
              <a:rPr lang="es-ES" sz="3600" b="1" dirty="0">
                <a:latin typeface="Franklin Gothic Book" panose="020B0503020102020204" pitchFamily="34" charset="0"/>
              </a:rPr>
              <a:t>Inversión Subvencionable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2FF635A-B7EE-011C-2E58-30A03C93E93D}"/>
              </a:ext>
            </a:extLst>
          </p:cNvPr>
          <p:cNvSpPr txBox="1"/>
          <p:nvPr/>
        </p:nvSpPr>
        <p:spPr>
          <a:xfrm>
            <a:off x="16969154" y="1649777"/>
            <a:ext cx="7414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>
                <a:latin typeface="Franklin Gothic Book" panose="020B0503020102020204" pitchFamily="34" charset="0"/>
              </a:rPr>
              <a:t>Realizados con posterioridad a la solicitud de la ayuda</a:t>
            </a:r>
          </a:p>
        </p:txBody>
      </p:sp>
    </p:spTree>
    <p:extLst>
      <p:ext uri="{BB962C8B-B14F-4D97-AF65-F5344CB8AC3E}">
        <p14:creationId xmlns:p14="http://schemas.microsoft.com/office/powerpoint/2010/main" val="3263723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1" y="12671464"/>
            <a:ext cx="24383998" cy="1044536"/>
            <a:chOff x="1" y="6422372"/>
            <a:chExt cx="12191999" cy="522268"/>
          </a:xfrm>
        </p:grpSpPr>
        <p:sp>
          <p:nvSpPr>
            <p:cNvPr id="14" name="Título para subapartados…"/>
            <p:cNvSpPr txBox="1">
              <a:spLocks/>
            </p:cNvSpPr>
            <p:nvPr/>
          </p:nvSpPr>
          <p:spPr>
            <a:xfrm>
              <a:off x="2589686" y="6427271"/>
              <a:ext cx="9602314" cy="517369"/>
            </a:xfrm>
            <a:prstGeom prst="rect">
              <a:avLst/>
            </a:prstGeom>
            <a:solidFill>
              <a:srgbClr val="004B84"/>
            </a:solidFill>
            <a:ln w="12700">
              <a:miter lim="400000"/>
            </a:ln>
            <a:extLst>
              <a:ext uri="{C572A759-6A51-4108-AA02-DFA0A04FC94B}">
                <ma14:wrappingTextBoxFlag xmlns:lc="http://schemas.openxmlformats.org/drawingml/2006/lockedCanvas"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t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defRPr sz="6600">
                  <a:solidFill>
                    <a:srgbClr val="FFFFFF"/>
                  </a:solidFill>
                  <a:latin typeface="Geogrotesque SemiBold"/>
                  <a:ea typeface="Geogrotesque SemiBold"/>
                  <a:cs typeface="Geogrotesque SemiBold"/>
                  <a:sym typeface="Geogrotesque SemiBold"/>
                </a:defRPr>
              </a:pPr>
              <a:endParaRPr lang="es-ES" sz="2000" dirty="0">
                <a:solidFill>
                  <a:prstClr val="black"/>
                </a:solidFill>
                <a:latin typeface="Geogrotesque SemiBold"/>
                <a:ea typeface="Geogrotesque SemiBold"/>
                <a:cs typeface="Geogrotesque SemiBold"/>
                <a:sym typeface="Geogrotesque SemiBold"/>
              </a:endParaRPr>
            </a:p>
          </p:txBody>
        </p:sp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6422372"/>
              <a:ext cx="2589686" cy="517369"/>
            </a:xfrm>
            <a:prstGeom prst="rect">
              <a:avLst/>
            </a:prstGeom>
          </p:spPr>
        </p:pic>
      </p:grpSp>
      <p:sp>
        <p:nvSpPr>
          <p:cNvPr id="2" name="Marcador de contenido 2"/>
          <p:cNvSpPr txBox="1">
            <a:spLocks/>
          </p:cNvSpPr>
          <p:nvPr/>
        </p:nvSpPr>
        <p:spPr>
          <a:xfrm>
            <a:off x="11870645" y="1277973"/>
            <a:ext cx="10506764" cy="16795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Aft>
                <a:spcPts val="600"/>
              </a:spcAft>
            </a:pPr>
            <a:endParaRPr lang="es-ES" sz="3600" dirty="0">
              <a:latin typeface="Helvetica Neue Medium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s-ES" sz="3400" dirty="0">
                <a:latin typeface="Helvetica Neue Medium"/>
                <a:ea typeface="Open Sans Light" panose="020B0306030504020204" pitchFamily="34" charset="0"/>
                <a:cs typeface="Open Sans Light" panose="020B0306030504020204" pitchFamily="34" charset="0"/>
              </a:rPr>
              <a:t>No implican un único mecanismo de financiación, sino que </a:t>
            </a:r>
            <a:r>
              <a:rPr lang="es-ES" sz="3400" dirty="0">
                <a:solidFill>
                  <a:srgbClr val="00B050"/>
                </a:solidFill>
                <a:latin typeface="Helvetica Neue Medium"/>
                <a:ea typeface="Open Sans Light" panose="020B0306030504020204" pitchFamily="34" charset="0"/>
                <a:cs typeface="Open Sans Light" panose="020B0306030504020204" pitchFamily="34" charset="0"/>
              </a:rPr>
              <a:t>se apoyarán actuaciones a través de distintos mecanismos de ayuda</a:t>
            </a:r>
            <a:r>
              <a:rPr lang="es-ES" sz="3400" dirty="0">
                <a:latin typeface="Helvetica Neue Medium"/>
                <a:ea typeface="Open Sans Light" panose="020B0306030504020204" pitchFamily="34" charset="0"/>
                <a:cs typeface="Open Sans Light" panose="020B0306030504020204" pitchFamily="34" charset="0"/>
              </a:rPr>
              <a:t>, buscando la máxima flexibilidad y diversidad de instrumentos con los que generar empleo y actividad económica. </a:t>
            </a:r>
            <a:endParaRPr lang="es-ES" sz="3400" dirty="0">
              <a:solidFill>
                <a:sysClr val="windowText" lastClr="000000"/>
              </a:solidFill>
              <a:latin typeface="Helvetica Neue Medium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defRPr/>
            </a:pPr>
            <a:endParaRPr lang="es-ES" sz="3600" b="1" dirty="0">
              <a:solidFill>
                <a:sysClr val="windowText" lastClr="000000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" y="2"/>
            <a:ext cx="16969564" cy="499732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896830" y="628742"/>
            <a:ext cx="23399676" cy="265112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l" hangingPunct="1"/>
            <a:r>
              <a:rPr lang="es-ES" sz="8000" b="1" dirty="0">
                <a:solidFill>
                  <a:srgbClr val="3C3C3C"/>
                </a:solidFill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Qué son los </a:t>
            </a:r>
            <a:r>
              <a:rPr lang="es-ES" sz="8000" b="1" dirty="0">
                <a:solidFill>
                  <a:srgbClr val="00B050"/>
                </a:solidFill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Convenios de Transición Justa</a:t>
            </a:r>
            <a:endParaRPr lang="es-ES" sz="5600" b="1" dirty="0">
              <a:solidFill>
                <a:srgbClr val="00B050"/>
              </a:solidFill>
              <a:latin typeface="Franklin Gothic Medium" panose="020B0603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F7D2034A-5DCA-6B1D-2CF9-068C0E744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DE0660-18AE-4C2A-8B80-74DFC7A124C0}" type="slidenum">
              <a:rPr lang="es-ES" smtClean="0"/>
              <a:pPr/>
              <a:t>2</a:t>
            </a:fld>
            <a:endParaRPr lang="es-ES" dirty="0"/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6A6B7DCC-5FB2-86DF-50F5-E0EB5ADAF4AC}"/>
              </a:ext>
            </a:extLst>
          </p:cNvPr>
          <p:cNvSpPr txBox="1">
            <a:spLocks/>
          </p:cNvSpPr>
          <p:nvPr/>
        </p:nvSpPr>
        <p:spPr>
          <a:xfrm>
            <a:off x="896830" y="2264200"/>
            <a:ext cx="9979630" cy="91066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s-ES" sz="3400" dirty="0">
                <a:latin typeface="Helvetica Neue Medium"/>
                <a:ea typeface="Open Sans Light" panose="020B0306030504020204" pitchFamily="34" charset="0"/>
                <a:cs typeface="Open Sans Light" panose="020B0306030504020204" pitchFamily="34" charset="0"/>
              </a:rPr>
              <a:t>Un </a:t>
            </a:r>
            <a:r>
              <a:rPr lang="es-ES" sz="3400" dirty="0">
                <a:solidFill>
                  <a:srgbClr val="00B050"/>
                </a:solidFill>
                <a:latin typeface="Helvetica Neue Medium"/>
                <a:ea typeface="Open Sans Light" panose="020B0306030504020204" pitchFamily="34" charset="0"/>
                <a:cs typeface="Open Sans Light" panose="020B0306030504020204" pitchFamily="34" charset="0"/>
              </a:rPr>
              <a:t>instrumento transversal </a:t>
            </a:r>
            <a:r>
              <a:rPr lang="es-ES" sz="3400" dirty="0">
                <a:latin typeface="Helvetica Neue Medium"/>
                <a:ea typeface="Open Sans Light" panose="020B0306030504020204" pitchFamily="34" charset="0"/>
                <a:cs typeface="Open Sans Light" panose="020B0306030504020204" pitchFamily="34" charset="0"/>
              </a:rPr>
              <a:t>a los acuerdos sectoriales de centrales térmicas y de minería recogido en la Estrategia de Transición Justa y la Ley de Cambio Climático y Transición Energética.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endParaRPr lang="es-ES" sz="3400" dirty="0">
              <a:latin typeface="Helvetica Neue Medium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s-ES" sz="3400" dirty="0">
                <a:latin typeface="Helvetica Neue Medium"/>
                <a:ea typeface="Open Sans Light" panose="020B0306030504020204" pitchFamily="34" charset="0"/>
                <a:cs typeface="Open Sans Light" panose="020B0306030504020204" pitchFamily="34" charset="0"/>
              </a:rPr>
              <a:t>Una herramienta para la </a:t>
            </a:r>
            <a:r>
              <a:rPr lang="es-ES" sz="3400" dirty="0" err="1">
                <a:solidFill>
                  <a:srgbClr val="00B050"/>
                </a:solidFill>
                <a:latin typeface="Helvetica Neue Medium"/>
                <a:ea typeface="Open Sans Light" panose="020B0306030504020204" pitchFamily="34" charset="0"/>
                <a:cs typeface="Open Sans Light" panose="020B0306030504020204" pitchFamily="34" charset="0"/>
              </a:rPr>
              <a:t>co-gobernanza</a:t>
            </a:r>
            <a:r>
              <a:rPr lang="es-ES" sz="3400" dirty="0">
                <a:latin typeface="Helvetica Neue Medium"/>
                <a:ea typeface="Open Sans Light" panose="020B0306030504020204" pitchFamily="34" charset="0"/>
                <a:cs typeface="Open Sans Light" panose="020B0306030504020204" pitchFamily="34" charset="0"/>
              </a:rPr>
              <a:t> que garantiza el compromiso y coordinación de las administraciones públicas estatal, autonómica y locales.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endParaRPr lang="es-ES" sz="3400" dirty="0">
              <a:latin typeface="Helvetica Neue Medium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s-ES" sz="3400" dirty="0">
                <a:latin typeface="Helvetica Neue Medium"/>
                <a:ea typeface="Open Sans Light" panose="020B0306030504020204" pitchFamily="34" charset="0"/>
                <a:cs typeface="Open Sans Light" panose="020B0306030504020204" pitchFamily="34" charset="0"/>
              </a:rPr>
              <a:t>Su objetivo prioritario es </a:t>
            </a:r>
            <a:r>
              <a:rPr lang="es-ES" sz="3400" dirty="0">
                <a:solidFill>
                  <a:srgbClr val="00B050"/>
                </a:solidFill>
                <a:latin typeface="Helvetica Neue Medium"/>
                <a:ea typeface="Open Sans Light" panose="020B0306030504020204" pitchFamily="34" charset="0"/>
                <a:cs typeface="Open Sans Light" panose="020B0306030504020204" pitchFamily="34" charset="0"/>
              </a:rPr>
              <a:t>mantener el empleo y reactivar la actividad económica </a:t>
            </a:r>
            <a:r>
              <a:rPr lang="es-ES" sz="3400" dirty="0">
                <a:latin typeface="Helvetica Neue Medium"/>
                <a:ea typeface="Open Sans Light" panose="020B0306030504020204" pitchFamily="34" charset="0"/>
                <a:cs typeface="Open Sans Light" panose="020B0306030504020204" pitchFamily="34" charset="0"/>
              </a:rPr>
              <a:t>en las zonas afectadas por los cierres recientes de centrales térmicas de carbón, minas y centrales nucleares. 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endParaRPr lang="es-ES" sz="3600" dirty="0">
              <a:latin typeface="Helvetica Neue Medium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endParaRPr lang="es-ES" sz="36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endParaRPr lang="es-ES" sz="36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endParaRPr lang="es-ES" sz="36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endParaRPr lang="es-ES" sz="36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endParaRPr lang="es-ES" sz="36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defRPr/>
            </a:pPr>
            <a:endParaRPr lang="es-ES" sz="3600" dirty="0">
              <a:solidFill>
                <a:sysClr val="windowText" lastClr="000000"/>
              </a:solidFill>
              <a:latin typeface="Bahnschrift SemiCondensed" panose="020B0502040204020203" pitchFamily="34" charset="0"/>
            </a:endParaRPr>
          </a:p>
          <a:p>
            <a:pPr>
              <a:defRPr/>
            </a:pPr>
            <a:endParaRPr lang="es-ES" sz="3600" dirty="0">
              <a:solidFill>
                <a:sysClr val="windowText" lastClr="000000"/>
              </a:solidFill>
              <a:latin typeface="Bahnschrift SemiCondensed" panose="020B0502040204020203" pitchFamily="34" charset="0"/>
            </a:endParaRPr>
          </a:p>
          <a:p>
            <a:pPr>
              <a:defRPr/>
            </a:pPr>
            <a:endParaRPr lang="es-ES" sz="3600" dirty="0">
              <a:solidFill>
                <a:sysClr val="windowText" lastClr="000000"/>
              </a:solidFill>
              <a:latin typeface="Bahnschrift SemiCondensed" panose="020B0502040204020203" pitchFamily="34" charset="0"/>
            </a:endParaRPr>
          </a:p>
          <a:p>
            <a:pPr>
              <a:defRPr/>
            </a:pPr>
            <a:endParaRPr lang="es-ES" sz="3600" b="1" dirty="0">
              <a:solidFill>
                <a:sysClr val="windowText" lastClr="000000"/>
              </a:solidFill>
              <a:latin typeface="Bahnschrift SemiCondensed" panose="020B0502040204020203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5F8E2FA-C36C-2260-81BE-52561B1CE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3332" y="5162637"/>
            <a:ext cx="10284077" cy="727539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BA83466-9F4D-330C-F5CE-F5A27B4CD25B}"/>
              </a:ext>
            </a:extLst>
          </p:cNvPr>
          <p:cNvSpPr txBox="1"/>
          <p:nvPr/>
        </p:nvSpPr>
        <p:spPr>
          <a:xfrm>
            <a:off x="20488789" y="5409758"/>
            <a:ext cx="2998381" cy="1129154"/>
          </a:xfrm>
          <a:prstGeom prst="rect">
            <a:avLst/>
          </a:prstGeom>
          <a:solidFill>
            <a:srgbClr val="FFFFFF"/>
          </a:solidFill>
          <a:ln w="76200" cap="flat">
            <a:solidFill>
              <a:srgbClr val="FFC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197 Municipios</a:t>
            </a:r>
          </a:p>
        </p:txBody>
      </p:sp>
    </p:spTree>
    <p:extLst>
      <p:ext uri="{BB962C8B-B14F-4D97-AF65-F5344CB8AC3E}">
        <p14:creationId xmlns:p14="http://schemas.microsoft.com/office/powerpoint/2010/main" val="1554796847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12666641"/>
            <a:ext cx="24384000" cy="1049355"/>
            <a:chOff x="-946" y="12611745"/>
            <a:chExt cx="24384946" cy="940790"/>
          </a:xfrm>
        </p:grpSpPr>
        <p:grpSp>
          <p:nvGrpSpPr>
            <p:cNvPr id="5" name="Grupo 4"/>
            <p:cNvGrpSpPr/>
            <p:nvPr/>
          </p:nvGrpSpPr>
          <p:grpSpPr>
            <a:xfrm>
              <a:off x="5182684" y="12629827"/>
              <a:ext cx="19201316" cy="922708"/>
              <a:chOff x="5543628" y="12823463"/>
              <a:chExt cx="18840371" cy="922708"/>
            </a:xfrm>
          </p:grpSpPr>
          <p:sp>
            <p:nvSpPr>
              <p:cNvPr id="7" name="Rectángulo 6"/>
              <p:cNvSpPr/>
              <p:nvPr/>
            </p:nvSpPr>
            <p:spPr>
              <a:xfrm>
                <a:off x="5543628" y="12823463"/>
                <a:ext cx="18840371" cy="909601"/>
              </a:xfrm>
              <a:prstGeom prst="rect">
                <a:avLst/>
              </a:prstGeom>
              <a:solidFill>
                <a:srgbClr val="004B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371566">
                  <a:defRPr/>
                </a:pPr>
                <a:endParaRPr lang="es-ES" sz="27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pic>
            <p:nvPicPr>
              <p:cNvPr id="8" name="Imagen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47961" y="12823465"/>
                <a:ext cx="1312585" cy="922706"/>
              </a:xfrm>
              <a:prstGeom prst="rect">
                <a:avLst/>
              </a:prstGeom>
            </p:spPr>
          </p:pic>
        </p:grpSp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46" y="12611745"/>
              <a:ext cx="5179572" cy="927684"/>
            </a:xfrm>
            <a:prstGeom prst="rect">
              <a:avLst/>
            </a:prstGeom>
          </p:spPr>
        </p:pic>
      </p:grp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006CDBA6-2722-E04A-D8C7-BCC0BD28AAEB}"/>
              </a:ext>
            </a:extLst>
          </p:cNvPr>
          <p:cNvSpPr txBox="1">
            <a:spLocks/>
          </p:cNvSpPr>
          <p:nvPr/>
        </p:nvSpPr>
        <p:spPr>
          <a:xfrm>
            <a:off x="1175656" y="2920533"/>
            <a:ext cx="21895359" cy="96904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just">
              <a:spcBef>
                <a:spcPts val="2400"/>
              </a:spcBef>
              <a:spcAft>
                <a:spcPts val="1800"/>
              </a:spcAft>
              <a:buClr>
                <a:srgbClr val="006D67"/>
              </a:buClr>
              <a:buFont typeface="Wingdings" panose="05000000000000000000" pitchFamily="2" charset="2"/>
              <a:buChar char="Ø"/>
              <a:defRPr/>
            </a:pPr>
            <a:r>
              <a:rPr lang="es-ES" sz="3600" b="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Otras </a:t>
            </a:r>
            <a:r>
              <a:rPr lang="es-ES" sz="3600" b="1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inversiones en activos fijos materiales</a:t>
            </a:r>
            <a:r>
              <a:rPr lang="es-ES" sz="3600" b="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. Ejem: Mobiliario, enseres, menaje, decoración</a:t>
            </a:r>
            <a:r>
              <a:rPr lang="es-ES" sz="360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, etc. </a:t>
            </a:r>
            <a:endParaRPr lang="es-ES" sz="3600" b="0" dirty="0">
              <a:solidFill>
                <a:sysClr val="windowText" lastClr="000000"/>
              </a:solidFill>
              <a:latin typeface="Franklin Gothic Book" panose="020B0503020102020204" pitchFamily="34" charset="0"/>
            </a:endParaRPr>
          </a:p>
          <a:p>
            <a:pPr algn="just">
              <a:spcBef>
                <a:spcPts val="2400"/>
              </a:spcBef>
              <a:spcAft>
                <a:spcPts val="1800"/>
              </a:spcAft>
              <a:buClr>
                <a:srgbClr val="006D67"/>
              </a:buClr>
              <a:defRPr/>
            </a:pPr>
            <a:r>
              <a:rPr lang="es-ES" sz="360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	</a:t>
            </a:r>
            <a:r>
              <a:rPr lang="es-ES" sz="3600" b="1" dirty="0">
                <a:solidFill>
                  <a:srgbClr val="FF0000"/>
                </a:solidFill>
                <a:latin typeface="Franklin Gothic Book" panose="020B0503020102020204" pitchFamily="34" charset="0"/>
              </a:rPr>
              <a:t>* Solo</a:t>
            </a:r>
            <a:r>
              <a:rPr lang="es-ES" sz="360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 Para sector turístico, asistencial sanitario y actividades relacionadas con el turismo rural, el ocio, el medio 	ambiente y el tiempo libre, como para es sector sanitario y veterinario. </a:t>
            </a:r>
          </a:p>
          <a:p>
            <a:pPr marL="685800" indent="-685800" algn="just">
              <a:spcBef>
                <a:spcPts val="24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endParaRPr lang="es-ES" sz="4000" b="0" dirty="0">
              <a:solidFill>
                <a:sysClr val="windowText" lastClr="000000"/>
              </a:solidFill>
              <a:latin typeface="Franklin Gothic Book" panose="020B0503020102020204" pitchFamily="34" charset="0"/>
            </a:endParaRPr>
          </a:p>
          <a:p>
            <a:pPr marL="685800" lvl="0" indent="-685800" algn="just">
              <a:spcBef>
                <a:spcPts val="24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endParaRPr lang="es-ES" sz="4000" b="0" dirty="0">
              <a:solidFill>
                <a:sysClr val="windowText" lastClr="000000"/>
              </a:solidFill>
              <a:latin typeface="Franklin Gothic Book" panose="020B0503020102020204" pitchFamily="34" charset="0"/>
            </a:endParaRPr>
          </a:p>
          <a:p>
            <a:pPr marL="685800" lvl="0" indent="-685800" algn="just">
              <a:spcBef>
                <a:spcPts val="24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endParaRPr lang="es-ES" sz="4000" b="0" dirty="0">
              <a:solidFill>
                <a:sysClr val="windowText" lastClr="000000"/>
              </a:solidFill>
              <a:latin typeface="Franklin Gothic Book" panose="020B05030201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4000" b="0" i="0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sp>
        <p:nvSpPr>
          <p:cNvPr id="2" name="Título para subapartados…">
            <a:extLst>
              <a:ext uri="{FF2B5EF4-FFF2-40B4-BE49-F238E27FC236}">
                <a16:creationId xmlns:a16="http://schemas.microsoft.com/office/drawing/2014/main" id="{5C2DD572-077D-0309-5F91-D1B2B5E8658B}"/>
              </a:ext>
            </a:extLst>
          </p:cNvPr>
          <p:cNvSpPr txBox="1">
            <a:spLocks/>
          </p:cNvSpPr>
          <p:nvPr/>
        </p:nvSpPr>
        <p:spPr>
          <a:xfrm>
            <a:off x="3635" y="-11932"/>
            <a:ext cx="24380365" cy="1600916"/>
          </a:xfrm>
          <a:prstGeom prst="rect">
            <a:avLst/>
          </a:prstGeom>
          <a:solidFill>
            <a:srgbClr val="05868E"/>
          </a:solidFill>
          <a:ln w="12700">
            <a:miter lim="400000"/>
          </a:ln>
        </p:spPr>
        <p:txBody>
          <a:bodyPr lIns="0" tIns="0" rIns="0" bIns="0" anchor="ctr">
            <a:normAutofit fontScale="92500" lnSpcReduction="10000"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979488" lvl="2" algn="l" defTabSz="457200" hangingPunct="1"/>
            <a:r>
              <a:rPr lang="es-ES" sz="6000" b="1" dirty="0">
                <a:solidFill>
                  <a:srgbClr val="FFFFFF"/>
                </a:solidFill>
                <a:latin typeface="Bahnschrift Light SemiCondensed" panose="020B0502040204020203" pitchFamily="34" charset="0"/>
                <a:ea typeface="Geogrotesque SemiBold"/>
                <a:cs typeface="Geogrotesque SemiBold"/>
              </a:rPr>
              <a:t>	</a:t>
            </a:r>
          </a:p>
          <a:p>
            <a:pPr marL="979488" lvl="2" algn="l" defTabSz="457200" hangingPunct="1"/>
            <a:r>
              <a:rPr lang="es-ES" sz="5400" b="1" dirty="0">
                <a:solidFill>
                  <a:srgbClr val="FFFFFF"/>
                </a:solidFill>
                <a:latin typeface="Geogrotesque SemiBold"/>
                <a:ea typeface="Geogrotesque SemiBold"/>
                <a:cs typeface="Geogrotesque SemiBold"/>
                <a:sym typeface="Geogrotesque SemiBold"/>
              </a:rPr>
              <a:t>          Ayudas a Proyectos Empresariales (2022)</a:t>
            </a:r>
          </a:p>
          <a:p>
            <a:pPr algn="l" defTabSz="457200" hangingPunct="1"/>
            <a:endParaRPr lang="es-ES" sz="5400" b="1" dirty="0">
              <a:solidFill>
                <a:srgbClr val="FFFFFF"/>
              </a:solidFill>
              <a:latin typeface="Bahnschrift Light SemiCondensed" panose="020B0502040204020203" pitchFamily="34" charset="0"/>
              <a:ea typeface="Geogrotesque SemiBold"/>
              <a:cs typeface="Geogrotesque SemiBold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D84DF6A-CFBE-CE18-5294-32A9041F5B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6" y="430906"/>
            <a:ext cx="1732642" cy="720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DAC3E938-20E1-D44C-B9BD-A887710D1616}"/>
              </a:ext>
            </a:extLst>
          </p:cNvPr>
          <p:cNvSpPr txBox="1"/>
          <p:nvPr/>
        </p:nvSpPr>
        <p:spPr>
          <a:xfrm>
            <a:off x="14299620" y="985340"/>
            <a:ext cx="11058549" cy="452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es-ES" sz="2000" b="0" dirty="0">
                <a:solidFill>
                  <a:schemeClr val="bg2">
                    <a:lumMod val="75000"/>
                  </a:schemeClr>
                </a:solidFill>
                <a:latin typeface="Franklin Gothic Medium" panose="020B0603020102020204" pitchFamily="34" charset="0"/>
              </a:rPr>
              <a:t>Orden TED/1240/2022 Ayudas a proyectos empresariales que generen empleo</a:t>
            </a:r>
            <a:endParaRPr kumimoji="0" lang="es-ES" sz="2000" b="0" i="0" u="none" strike="noStrike" cap="none" spc="0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FillTx/>
              <a:sym typeface="Helvetica Neue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98ACFE7-CE9D-11F6-8722-861D18C06CFF}"/>
              </a:ext>
            </a:extLst>
          </p:cNvPr>
          <p:cNvSpPr/>
          <p:nvPr/>
        </p:nvSpPr>
        <p:spPr>
          <a:xfrm>
            <a:off x="598106" y="1708656"/>
            <a:ext cx="5257571" cy="646331"/>
          </a:xfrm>
          <a:prstGeom prst="rect">
            <a:avLst/>
          </a:prstGeom>
          <a:solidFill>
            <a:srgbClr val="FBE781"/>
          </a:solidFill>
        </p:spPr>
        <p:txBody>
          <a:bodyPr wrap="square">
            <a:spAutoFit/>
          </a:bodyPr>
          <a:lstStyle/>
          <a:p>
            <a:r>
              <a:rPr lang="es-ES" sz="3600" b="1" dirty="0">
                <a:latin typeface="Franklin Gothic Book" panose="020B0503020102020204" pitchFamily="34" charset="0"/>
              </a:rPr>
              <a:t>Inversión Subvencionable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2FF635A-B7EE-011C-2E58-30A03C93E93D}"/>
              </a:ext>
            </a:extLst>
          </p:cNvPr>
          <p:cNvSpPr txBox="1"/>
          <p:nvPr/>
        </p:nvSpPr>
        <p:spPr>
          <a:xfrm>
            <a:off x="16969154" y="1649777"/>
            <a:ext cx="7414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>
                <a:latin typeface="Franklin Gothic Book" panose="020B0503020102020204" pitchFamily="34" charset="0"/>
              </a:rPr>
              <a:t>Realizados con posterioridad a la solicitud de la ayuda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2C7E6D3A-2DA7-3C84-1578-AD2D019C14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825350"/>
              </p:ext>
            </p:extLst>
          </p:nvPr>
        </p:nvGraphicFramePr>
        <p:xfrm>
          <a:off x="6139543" y="5542384"/>
          <a:ext cx="10580913" cy="5635686"/>
        </p:xfrm>
        <a:graphic>
          <a:graphicData uri="http://schemas.openxmlformats.org/drawingml/2006/table">
            <a:tbl>
              <a:tblPr/>
              <a:tblGrid>
                <a:gridCol w="7463027">
                  <a:extLst>
                    <a:ext uri="{9D8B030D-6E8A-4147-A177-3AD203B41FA5}">
                      <a16:colId xmlns:a16="http://schemas.microsoft.com/office/drawing/2014/main" val="3277179838"/>
                    </a:ext>
                  </a:extLst>
                </a:gridCol>
                <a:gridCol w="3117886">
                  <a:extLst>
                    <a:ext uri="{9D8B030D-6E8A-4147-A177-3AD203B41FA5}">
                      <a16:colId xmlns:a16="http://schemas.microsoft.com/office/drawing/2014/main" val="1036783838"/>
                    </a:ext>
                  </a:extLst>
                </a:gridCol>
              </a:tblGrid>
              <a:tr h="561230">
                <a:tc>
                  <a:txBody>
                    <a:bodyPr/>
                    <a:lstStyle/>
                    <a:p>
                      <a:pPr algn="l" fontAlgn="b"/>
                      <a:r>
                        <a:rPr lang="es-E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TOPE MÁXIMO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€/habitación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26824"/>
                  </a:ext>
                </a:extLst>
              </a:tr>
              <a:tr h="561230">
                <a:tc>
                  <a:txBody>
                    <a:bodyPr/>
                    <a:lstStyle/>
                    <a:p>
                      <a:pPr algn="l" fontAlgn="b"/>
                      <a:r>
                        <a:rPr lang="es-E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Hotel 5*/Residencias 3 edad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16.672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8439362"/>
                  </a:ext>
                </a:extLst>
              </a:tr>
              <a:tr h="561230">
                <a:tc>
                  <a:txBody>
                    <a:bodyPr/>
                    <a:lstStyle/>
                    <a:p>
                      <a:pPr algn="l" fontAlgn="b"/>
                      <a:r>
                        <a:rPr lang="es-E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Hotel 4*/Posada rural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11.670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0678981"/>
                  </a:ext>
                </a:extLst>
              </a:tr>
              <a:tr h="561230">
                <a:tc>
                  <a:txBody>
                    <a:bodyPr/>
                    <a:lstStyle/>
                    <a:p>
                      <a:pPr algn="l" fontAlgn="b"/>
                      <a:r>
                        <a:rPr lang="es-E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Hotel 3*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8.336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5542047"/>
                  </a:ext>
                </a:extLst>
              </a:tr>
              <a:tr h="561230">
                <a:tc>
                  <a:txBody>
                    <a:bodyPr/>
                    <a:lstStyle/>
                    <a:p>
                      <a:pPr algn="l" fontAlgn="b"/>
                      <a:r>
                        <a:rPr lang="pt-BR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Hotel 2*/Centro de Turismo Rural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3976386"/>
                  </a:ext>
                </a:extLst>
              </a:tr>
              <a:tr h="561230">
                <a:tc>
                  <a:txBody>
                    <a:bodyPr/>
                    <a:lstStyle/>
                    <a:p>
                      <a:pPr algn="l" fontAlgn="b"/>
                      <a:r>
                        <a:rPr lang="es-E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Hotel 1*/ Casa rural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2142668"/>
                  </a:ext>
                </a:extLst>
              </a:tr>
              <a:tr h="561230">
                <a:tc>
                  <a:txBody>
                    <a:bodyPr/>
                    <a:lstStyle/>
                    <a:p>
                      <a:pPr algn="l" fontAlgn="b"/>
                      <a:r>
                        <a:rPr lang="es-E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Hostal/Pensión 3*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0227447"/>
                  </a:ext>
                </a:extLst>
              </a:tr>
              <a:tr h="561230">
                <a:tc>
                  <a:txBody>
                    <a:bodyPr/>
                    <a:lstStyle/>
                    <a:p>
                      <a:pPr algn="l" fontAlgn="b"/>
                      <a:r>
                        <a:rPr lang="es-E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Hostal/pensión 2*/albergue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9226983"/>
                  </a:ext>
                </a:extLst>
              </a:tr>
              <a:tr h="561230">
                <a:tc>
                  <a:txBody>
                    <a:bodyPr/>
                    <a:lstStyle/>
                    <a:p>
                      <a:pPr algn="l" fontAlgn="b"/>
                      <a:r>
                        <a:rPr lang="es-E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Hostal/pensión 1*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4.542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9554831"/>
                  </a:ext>
                </a:extLst>
              </a:tr>
              <a:tr h="584616">
                <a:tc>
                  <a:txBody>
                    <a:bodyPr/>
                    <a:lstStyle/>
                    <a:p>
                      <a:pPr algn="l" fontAlgn="b"/>
                      <a:r>
                        <a:rPr lang="es-E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sector sanitario y veterinario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8.336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83933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6873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12666641"/>
            <a:ext cx="24384000" cy="1049355"/>
            <a:chOff x="-946" y="12611745"/>
            <a:chExt cx="24384946" cy="940790"/>
          </a:xfrm>
        </p:grpSpPr>
        <p:grpSp>
          <p:nvGrpSpPr>
            <p:cNvPr id="5" name="Grupo 4"/>
            <p:cNvGrpSpPr/>
            <p:nvPr/>
          </p:nvGrpSpPr>
          <p:grpSpPr>
            <a:xfrm>
              <a:off x="5182684" y="12629827"/>
              <a:ext cx="19201316" cy="922708"/>
              <a:chOff x="5543628" y="12823463"/>
              <a:chExt cx="18840371" cy="922708"/>
            </a:xfrm>
          </p:grpSpPr>
          <p:sp>
            <p:nvSpPr>
              <p:cNvPr id="7" name="Rectángulo 6"/>
              <p:cNvSpPr/>
              <p:nvPr/>
            </p:nvSpPr>
            <p:spPr>
              <a:xfrm>
                <a:off x="5543628" y="12823463"/>
                <a:ext cx="18840371" cy="909601"/>
              </a:xfrm>
              <a:prstGeom prst="rect">
                <a:avLst/>
              </a:prstGeom>
              <a:solidFill>
                <a:srgbClr val="004B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371566">
                  <a:defRPr/>
                </a:pPr>
                <a:endParaRPr lang="es-ES" sz="27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pic>
            <p:nvPicPr>
              <p:cNvPr id="8" name="Imagen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47961" y="12823465"/>
                <a:ext cx="1312585" cy="922706"/>
              </a:xfrm>
              <a:prstGeom prst="rect">
                <a:avLst/>
              </a:prstGeom>
            </p:spPr>
          </p:pic>
        </p:grpSp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46" y="12611745"/>
              <a:ext cx="5179572" cy="927684"/>
            </a:xfrm>
            <a:prstGeom prst="rect">
              <a:avLst/>
            </a:prstGeom>
          </p:spPr>
        </p:pic>
      </p:grp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006CDBA6-2722-E04A-D8C7-BCC0BD28AAEB}"/>
              </a:ext>
            </a:extLst>
          </p:cNvPr>
          <p:cNvSpPr txBox="1">
            <a:spLocks/>
          </p:cNvSpPr>
          <p:nvPr/>
        </p:nvSpPr>
        <p:spPr>
          <a:xfrm>
            <a:off x="0" y="2474658"/>
            <a:ext cx="23071016" cy="108104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just">
              <a:spcBef>
                <a:spcPts val="2400"/>
              </a:spcBef>
              <a:spcAft>
                <a:spcPts val="1800"/>
              </a:spcAft>
              <a:buClr>
                <a:srgbClr val="006D67"/>
              </a:buClr>
              <a:buFont typeface="Wingdings" panose="05000000000000000000" pitchFamily="2" charset="2"/>
              <a:buChar char="Ø"/>
              <a:defRPr/>
            </a:pPr>
            <a:r>
              <a:rPr lang="es-ES" sz="3600" b="1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Activos inmateriales</a:t>
            </a:r>
            <a:r>
              <a:rPr lang="es-ES" sz="360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: vinculados a la producción y se encuentren asociados al proyecto. Inversiones en digitalización, innovación digital, adquisición software, elaboración o personalización de aplicaciones de software a medida, patentes, licencias explotación, conocimientos técnicos, derechos de explotación. </a:t>
            </a:r>
          </a:p>
          <a:p>
            <a:pPr marL="685800" indent="-685800" algn="just">
              <a:spcBef>
                <a:spcPts val="2400"/>
              </a:spcBef>
              <a:spcAft>
                <a:spcPts val="1800"/>
              </a:spcAft>
              <a:buClr>
                <a:srgbClr val="006D67"/>
              </a:buClr>
              <a:buFont typeface="Wingdings" panose="05000000000000000000" pitchFamily="2" charset="2"/>
              <a:buChar char="Ø"/>
              <a:defRPr/>
            </a:pPr>
            <a:r>
              <a:rPr lang="es-ES" sz="360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No podrán superar el </a:t>
            </a:r>
            <a:r>
              <a:rPr lang="es-ES" sz="3600" dirty="0">
                <a:solidFill>
                  <a:srgbClr val="FF0000"/>
                </a:solidFill>
                <a:latin typeface="Franklin Gothic Book" panose="020B0503020102020204" pitchFamily="34" charset="0"/>
              </a:rPr>
              <a:t>25% de la suma de partidas de terrenos, obra civil y equipos</a:t>
            </a:r>
          </a:p>
          <a:p>
            <a:pPr marL="1371600" lvl="1" indent="-685800" algn="just">
              <a:spcBef>
                <a:spcPts val="1200"/>
              </a:spcBef>
              <a:spcAft>
                <a:spcPts val="1200"/>
              </a:spcAft>
              <a:buClr>
                <a:srgbClr val="006D67"/>
              </a:buClr>
              <a:buFont typeface="Wingdings" panose="05000000000000000000" pitchFamily="2" charset="2"/>
              <a:buChar char="Ø"/>
              <a:defRPr/>
            </a:pPr>
            <a:r>
              <a:rPr lang="es-ES" sz="320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No elegible alquiler licencia software.</a:t>
            </a:r>
          </a:p>
          <a:p>
            <a:pPr marL="1371600" lvl="1" indent="-685800" algn="just">
              <a:spcBef>
                <a:spcPts val="1200"/>
              </a:spcBef>
              <a:spcAft>
                <a:spcPts val="1200"/>
              </a:spcAft>
              <a:buClr>
                <a:srgbClr val="006D67"/>
              </a:buClr>
              <a:buFont typeface="Wingdings" panose="05000000000000000000" pitchFamily="2" charset="2"/>
              <a:buChar char="Ø"/>
              <a:defRPr/>
            </a:pPr>
            <a:r>
              <a:rPr lang="es-ES" sz="320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Serán explotados únicamente en el establecimiento beneficiario de la ayuda.</a:t>
            </a:r>
          </a:p>
          <a:p>
            <a:pPr marL="1371600" lvl="1" indent="-685800" algn="just">
              <a:spcBef>
                <a:spcPts val="1200"/>
              </a:spcBef>
              <a:spcAft>
                <a:spcPts val="1200"/>
              </a:spcAft>
              <a:buClr>
                <a:srgbClr val="006D67"/>
              </a:buClr>
              <a:buFont typeface="Wingdings" panose="05000000000000000000" pitchFamily="2" charset="2"/>
              <a:buChar char="Ø"/>
              <a:defRPr/>
            </a:pPr>
            <a:r>
              <a:rPr lang="es-ES" sz="320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Serán considerados como elementos del activo amortizables.</a:t>
            </a:r>
          </a:p>
          <a:p>
            <a:pPr marL="1371600" lvl="1" indent="-685800" algn="just">
              <a:spcBef>
                <a:spcPts val="1200"/>
              </a:spcBef>
              <a:spcAft>
                <a:spcPts val="1200"/>
              </a:spcAft>
              <a:buClr>
                <a:srgbClr val="006D67"/>
              </a:buClr>
              <a:buFont typeface="Wingdings" panose="05000000000000000000" pitchFamily="2" charset="2"/>
              <a:buChar char="Ø"/>
              <a:defRPr/>
            </a:pPr>
            <a:r>
              <a:rPr lang="es-ES" sz="320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Serán adquiridos a un tercero en las condiciones de mercado.</a:t>
            </a:r>
          </a:p>
          <a:p>
            <a:pPr marL="1371600" lvl="1" indent="-685800" algn="just">
              <a:spcBef>
                <a:spcPts val="1200"/>
              </a:spcBef>
              <a:spcAft>
                <a:spcPts val="1200"/>
              </a:spcAft>
              <a:buClr>
                <a:srgbClr val="006D67"/>
              </a:buClr>
              <a:buFont typeface="Wingdings" panose="05000000000000000000" pitchFamily="2" charset="2"/>
              <a:buChar char="Ø"/>
              <a:defRPr/>
            </a:pPr>
            <a:r>
              <a:rPr lang="es-ES" sz="320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Figurarán en el activo de la empresa y permanecerán en el establecimiento mínimo 5 años o 3 años para una pyme</a:t>
            </a:r>
          </a:p>
          <a:p>
            <a:pPr marL="1371600" lvl="1" indent="-685800" algn="just">
              <a:spcBef>
                <a:spcPts val="1200"/>
              </a:spcBef>
              <a:spcAft>
                <a:spcPts val="1200"/>
              </a:spcAft>
              <a:buClr>
                <a:srgbClr val="006D67"/>
              </a:buClr>
              <a:buFont typeface="Wingdings" panose="05000000000000000000" pitchFamily="2" charset="2"/>
              <a:buChar char="Ø"/>
              <a:defRPr/>
            </a:pPr>
            <a:r>
              <a:rPr lang="es-ES" sz="320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Gran empresa: Estos costes únicamente serán subvencionables hasta el límite del 50% del total de los costes de inversión subvencionable del proyecto para la inversión inicial,</a:t>
            </a:r>
          </a:p>
          <a:p>
            <a:pPr marL="685800" indent="-685800" algn="just">
              <a:spcBef>
                <a:spcPts val="2400"/>
              </a:spcBef>
              <a:spcAft>
                <a:spcPts val="1800"/>
              </a:spcAft>
              <a:buClr>
                <a:srgbClr val="006D67"/>
              </a:buClr>
              <a:buFont typeface="Wingdings" panose="05000000000000000000" pitchFamily="2" charset="2"/>
              <a:buChar char="Ø"/>
              <a:defRPr/>
            </a:pPr>
            <a:r>
              <a:rPr lang="es-ES" sz="360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Activos de primer uso o primera adquisición. Excepto Pyme que puede ser subvencionable activos que No sean de primer uso o Primera Adquisición ( adquirido a precio de mercado con certificador de tasador oficial),</a:t>
            </a:r>
          </a:p>
          <a:p>
            <a:pPr marL="685800" indent="-685800" algn="just">
              <a:spcBef>
                <a:spcPts val="2400"/>
              </a:spcBef>
              <a:spcAft>
                <a:spcPts val="1800"/>
              </a:spcAft>
              <a:buClr>
                <a:srgbClr val="006D67"/>
              </a:buClr>
              <a:buFont typeface="Wingdings" panose="05000000000000000000" pitchFamily="2" charset="2"/>
              <a:buChar char="Ø"/>
              <a:defRPr/>
            </a:pPr>
            <a:r>
              <a:rPr lang="es-ES" sz="360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Los activos permanecerán en el establecimiento mínimo 5 años o 3 años para una pyme.</a:t>
            </a:r>
          </a:p>
          <a:p>
            <a:pPr marL="685800" indent="-685800" algn="just">
              <a:spcBef>
                <a:spcPts val="24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endParaRPr lang="es-ES" sz="4000" b="0" dirty="0">
              <a:solidFill>
                <a:sysClr val="windowText" lastClr="000000"/>
              </a:solidFill>
              <a:latin typeface="Franklin Gothic Book" panose="020B0503020102020204" pitchFamily="34" charset="0"/>
            </a:endParaRPr>
          </a:p>
          <a:p>
            <a:pPr marL="685800" lvl="0" indent="-685800" algn="just">
              <a:spcBef>
                <a:spcPts val="24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endParaRPr lang="es-ES" sz="4000" b="0" dirty="0">
              <a:solidFill>
                <a:sysClr val="windowText" lastClr="000000"/>
              </a:solidFill>
              <a:latin typeface="Franklin Gothic Book" panose="020B0503020102020204" pitchFamily="34" charset="0"/>
            </a:endParaRPr>
          </a:p>
          <a:p>
            <a:pPr marL="685800" lvl="0" indent="-685800" algn="just">
              <a:spcBef>
                <a:spcPts val="24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endParaRPr lang="es-ES" sz="4000" b="0" dirty="0">
              <a:solidFill>
                <a:sysClr val="windowText" lastClr="000000"/>
              </a:solidFill>
              <a:latin typeface="Franklin Gothic Book" panose="020B05030201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4000" b="0" i="0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sp>
        <p:nvSpPr>
          <p:cNvPr id="2" name="Título para subapartados…">
            <a:extLst>
              <a:ext uri="{FF2B5EF4-FFF2-40B4-BE49-F238E27FC236}">
                <a16:creationId xmlns:a16="http://schemas.microsoft.com/office/drawing/2014/main" id="{5C2DD572-077D-0309-5F91-D1B2B5E8658B}"/>
              </a:ext>
            </a:extLst>
          </p:cNvPr>
          <p:cNvSpPr txBox="1">
            <a:spLocks/>
          </p:cNvSpPr>
          <p:nvPr/>
        </p:nvSpPr>
        <p:spPr>
          <a:xfrm>
            <a:off x="3635" y="-11932"/>
            <a:ext cx="24380365" cy="1600916"/>
          </a:xfrm>
          <a:prstGeom prst="rect">
            <a:avLst/>
          </a:prstGeom>
          <a:solidFill>
            <a:srgbClr val="05868E"/>
          </a:solidFill>
          <a:ln w="12700">
            <a:miter lim="400000"/>
          </a:ln>
        </p:spPr>
        <p:txBody>
          <a:bodyPr lIns="0" tIns="0" rIns="0" bIns="0" anchor="ctr">
            <a:normAutofit fontScale="92500" lnSpcReduction="10000"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979488" lvl="2" algn="l" defTabSz="457200" hangingPunct="1"/>
            <a:r>
              <a:rPr lang="es-ES" sz="6000" b="1" dirty="0">
                <a:solidFill>
                  <a:srgbClr val="FFFFFF"/>
                </a:solidFill>
                <a:latin typeface="Bahnschrift Light SemiCondensed" panose="020B0502040204020203" pitchFamily="34" charset="0"/>
                <a:ea typeface="Geogrotesque SemiBold"/>
                <a:cs typeface="Geogrotesque SemiBold"/>
              </a:rPr>
              <a:t>	</a:t>
            </a:r>
          </a:p>
          <a:p>
            <a:pPr marL="979488" lvl="2" algn="l" defTabSz="457200" hangingPunct="1"/>
            <a:r>
              <a:rPr lang="es-ES" sz="5400" b="1" dirty="0">
                <a:solidFill>
                  <a:srgbClr val="FFFFFF"/>
                </a:solidFill>
                <a:latin typeface="Geogrotesque SemiBold"/>
                <a:ea typeface="Geogrotesque SemiBold"/>
                <a:cs typeface="Geogrotesque SemiBold"/>
                <a:sym typeface="Geogrotesque SemiBold"/>
              </a:rPr>
              <a:t>          Ayudas a Proyectos Empresariales (2022)</a:t>
            </a:r>
          </a:p>
          <a:p>
            <a:pPr algn="l" defTabSz="457200" hangingPunct="1"/>
            <a:endParaRPr lang="es-ES" sz="5400" b="1" dirty="0">
              <a:solidFill>
                <a:srgbClr val="FFFFFF"/>
              </a:solidFill>
              <a:latin typeface="Bahnschrift Light SemiCondensed" panose="020B0502040204020203" pitchFamily="34" charset="0"/>
              <a:ea typeface="Geogrotesque SemiBold"/>
              <a:cs typeface="Geogrotesque SemiBold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D84DF6A-CFBE-CE18-5294-32A9041F5B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6" y="430906"/>
            <a:ext cx="1732642" cy="720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DAC3E938-20E1-D44C-B9BD-A887710D1616}"/>
              </a:ext>
            </a:extLst>
          </p:cNvPr>
          <p:cNvSpPr txBox="1"/>
          <p:nvPr/>
        </p:nvSpPr>
        <p:spPr>
          <a:xfrm>
            <a:off x="14299620" y="985340"/>
            <a:ext cx="11058549" cy="452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es-ES" sz="2000" b="0" dirty="0">
                <a:solidFill>
                  <a:schemeClr val="bg2">
                    <a:lumMod val="75000"/>
                  </a:schemeClr>
                </a:solidFill>
                <a:latin typeface="Franklin Gothic Medium" panose="020B0603020102020204" pitchFamily="34" charset="0"/>
              </a:rPr>
              <a:t>Orden TED/1240/2022 Ayudas a proyectos empresariales que generen empleo</a:t>
            </a:r>
            <a:endParaRPr kumimoji="0" lang="es-ES" sz="2000" b="0" i="0" u="none" strike="noStrike" cap="none" spc="0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FillTx/>
              <a:sym typeface="Helvetica Neue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98ACFE7-CE9D-11F6-8722-861D18C06CFF}"/>
              </a:ext>
            </a:extLst>
          </p:cNvPr>
          <p:cNvSpPr/>
          <p:nvPr/>
        </p:nvSpPr>
        <p:spPr>
          <a:xfrm>
            <a:off x="598106" y="1708656"/>
            <a:ext cx="5257571" cy="646331"/>
          </a:xfrm>
          <a:prstGeom prst="rect">
            <a:avLst/>
          </a:prstGeom>
          <a:solidFill>
            <a:srgbClr val="FBE781"/>
          </a:solidFill>
        </p:spPr>
        <p:txBody>
          <a:bodyPr wrap="square">
            <a:spAutoFit/>
          </a:bodyPr>
          <a:lstStyle/>
          <a:p>
            <a:r>
              <a:rPr lang="es-ES" sz="3600" b="1" dirty="0">
                <a:latin typeface="Franklin Gothic Book" panose="020B0503020102020204" pitchFamily="34" charset="0"/>
              </a:rPr>
              <a:t>Inversión Subvencionable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2FF635A-B7EE-011C-2E58-30A03C93E93D}"/>
              </a:ext>
            </a:extLst>
          </p:cNvPr>
          <p:cNvSpPr txBox="1"/>
          <p:nvPr/>
        </p:nvSpPr>
        <p:spPr>
          <a:xfrm>
            <a:off x="16969154" y="1649777"/>
            <a:ext cx="7414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>
                <a:latin typeface="Franklin Gothic Book" panose="020B0503020102020204" pitchFamily="34" charset="0"/>
              </a:rPr>
              <a:t>Realizados con posterioridad a la solicitud de la ayuda</a:t>
            </a:r>
          </a:p>
        </p:txBody>
      </p:sp>
    </p:spTree>
    <p:extLst>
      <p:ext uri="{BB962C8B-B14F-4D97-AF65-F5344CB8AC3E}">
        <p14:creationId xmlns:p14="http://schemas.microsoft.com/office/powerpoint/2010/main" val="27855313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12666641"/>
            <a:ext cx="24384000" cy="1049355"/>
            <a:chOff x="-946" y="12611745"/>
            <a:chExt cx="24384946" cy="940790"/>
          </a:xfrm>
        </p:grpSpPr>
        <p:grpSp>
          <p:nvGrpSpPr>
            <p:cNvPr id="5" name="Grupo 4"/>
            <p:cNvGrpSpPr/>
            <p:nvPr/>
          </p:nvGrpSpPr>
          <p:grpSpPr>
            <a:xfrm>
              <a:off x="5182684" y="12629827"/>
              <a:ext cx="19201316" cy="922708"/>
              <a:chOff x="5543628" y="12823463"/>
              <a:chExt cx="18840371" cy="922708"/>
            </a:xfrm>
          </p:grpSpPr>
          <p:sp>
            <p:nvSpPr>
              <p:cNvPr id="7" name="Rectángulo 6"/>
              <p:cNvSpPr/>
              <p:nvPr/>
            </p:nvSpPr>
            <p:spPr>
              <a:xfrm>
                <a:off x="5543628" y="12823463"/>
                <a:ext cx="18840371" cy="909601"/>
              </a:xfrm>
              <a:prstGeom prst="rect">
                <a:avLst/>
              </a:prstGeom>
              <a:solidFill>
                <a:srgbClr val="004B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371566">
                  <a:defRPr/>
                </a:pPr>
                <a:endParaRPr lang="es-ES" sz="27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pic>
            <p:nvPicPr>
              <p:cNvPr id="8" name="Imagen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47961" y="12823465"/>
                <a:ext cx="1312585" cy="922706"/>
              </a:xfrm>
              <a:prstGeom prst="rect">
                <a:avLst/>
              </a:prstGeom>
            </p:spPr>
          </p:pic>
        </p:grpSp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46" y="12611745"/>
              <a:ext cx="5179572" cy="927684"/>
            </a:xfrm>
            <a:prstGeom prst="rect">
              <a:avLst/>
            </a:prstGeom>
          </p:spPr>
        </p:pic>
      </p:grp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9D743DA-9A33-E8AE-2A5E-11CF70CE17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92641"/>
              </p:ext>
            </p:extLst>
          </p:nvPr>
        </p:nvGraphicFramePr>
        <p:xfrm>
          <a:off x="1360968" y="2750035"/>
          <a:ext cx="20754754" cy="985733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7289811">
                  <a:extLst>
                    <a:ext uri="{9D8B030D-6E8A-4147-A177-3AD203B41FA5}">
                      <a16:colId xmlns:a16="http://schemas.microsoft.com/office/drawing/2014/main" val="1234324274"/>
                    </a:ext>
                  </a:extLst>
                </a:gridCol>
                <a:gridCol w="3464943">
                  <a:extLst>
                    <a:ext uri="{9D8B030D-6E8A-4147-A177-3AD203B41FA5}">
                      <a16:colId xmlns:a16="http://schemas.microsoft.com/office/drawing/2014/main" val="3241570636"/>
                    </a:ext>
                  </a:extLst>
                </a:gridCol>
              </a:tblGrid>
              <a:tr h="13547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" sz="3500" b="1" dirty="0">
                          <a:effectLst/>
                          <a:latin typeface="Franklin Gothic Book" panose="020B0503020102020204" pitchFamily="34" charset="0"/>
                          <a:cs typeface="Calibri" panose="020F0502020204030204" pitchFamily="34" charset="0"/>
                        </a:rPr>
                        <a:t>Criterio</a:t>
                      </a:r>
                      <a:endParaRPr lang="es-ES" sz="3500" b="1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" sz="3500" b="1" dirty="0">
                          <a:effectLst/>
                          <a:latin typeface="Franklin Gothic Book" panose="020B0503020102020204" pitchFamily="34" charset="0"/>
                          <a:cs typeface="Calibri" panose="020F0502020204030204" pitchFamily="34" charset="0"/>
                        </a:rPr>
                        <a:t>Ponderación máxima</a:t>
                      </a:r>
                      <a:endParaRPr lang="es-ES" sz="3500" b="1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022906"/>
                  </a:ext>
                </a:extLst>
              </a:tr>
              <a:tr h="2026795">
                <a:tc>
                  <a:txBody>
                    <a:bodyPr/>
                    <a:lstStyle/>
                    <a:p>
                      <a:pPr marL="514350" lvl="0" indent="-514350" algn="just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es-ES" sz="3500" b="1" dirty="0">
                          <a:effectLst/>
                          <a:latin typeface="Franklin Gothic Book" panose="020B0503020102020204" pitchFamily="34" charset="0"/>
                          <a:cs typeface="Calibri" panose="020F0502020204030204" pitchFamily="34" charset="0"/>
                        </a:rPr>
                        <a:t>Localización del proyecto 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buFont typeface="+mj-lt"/>
                        <a:buNone/>
                      </a:pPr>
                      <a:r>
                        <a:rPr lang="es-ES" sz="3500" b="0" dirty="0">
                          <a:effectLst/>
                          <a:latin typeface="Franklin Gothic Book" panose="020B0503020102020204" pitchFamily="34" charset="0"/>
                          <a:cs typeface="Calibri" panose="020F0502020204030204" pitchFamily="34" charset="0"/>
                        </a:rPr>
                        <a:t>Localizaciones afectadas por el cierre CT y minas: Andorra, Estercuel, Foz Calanda y Ariño 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" sz="3500" b="1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 puntos</a:t>
                      </a: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3148483224"/>
                  </a:ext>
                </a:extLst>
              </a:tr>
              <a:tr h="2534401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buFont typeface="+mj-lt"/>
                        <a:buNone/>
                      </a:pPr>
                      <a:r>
                        <a:rPr lang="es-ES" sz="3500" b="1" dirty="0">
                          <a:effectLst/>
                          <a:latin typeface="Franklin Gothic Book" panose="020B0503020102020204" pitchFamily="34" charset="0"/>
                          <a:cs typeface="Calibri" panose="020F0502020204030204" pitchFamily="34" charset="0"/>
                        </a:rPr>
                        <a:t>2. Capacidad de generación de empleo</a:t>
                      </a: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s-ES" sz="3500" dirty="0">
                          <a:effectLst/>
                          <a:latin typeface="Franklin Gothic Book" panose="020B0503020102020204" pitchFamily="34" charset="0"/>
                          <a:cs typeface="Calibri" panose="020F0502020204030204" pitchFamily="34" charset="0"/>
                        </a:rPr>
                        <a:t>Se priorizarán los proyectos con mayor capacidad de </a:t>
                      </a:r>
                      <a:r>
                        <a:rPr lang="es-ES" sz="3500" u="sng" dirty="0">
                          <a:effectLst/>
                          <a:latin typeface="Franklin Gothic Book" panose="020B0503020102020204" pitchFamily="34" charset="0"/>
                          <a:cs typeface="Calibri" panose="020F0502020204030204" pitchFamily="34" charset="0"/>
                        </a:rPr>
                        <a:t>creación de puestos de trabajo</a:t>
                      </a:r>
                      <a:r>
                        <a:rPr lang="es-ES" sz="3500" dirty="0">
                          <a:effectLst/>
                          <a:latin typeface="Franklin Gothic Book" panose="020B0503020102020204" pitchFamily="34" charset="0"/>
                          <a:cs typeface="Calibri" panose="020F0502020204030204" pitchFamily="34" charset="0"/>
                        </a:rPr>
                        <a:t>, los proyectos que creen empleo </a:t>
                      </a:r>
                      <a:r>
                        <a:rPr lang="es-ES" sz="3500" u="sng" dirty="0">
                          <a:effectLst/>
                          <a:latin typeface="Franklin Gothic Book" panose="020B0503020102020204" pitchFamily="34" charset="0"/>
                          <a:cs typeface="Calibri" panose="020F0502020204030204" pitchFamily="34" charset="0"/>
                        </a:rPr>
                        <a:t>femenino, juvenil, de mayores de 45 años</a:t>
                      </a:r>
                      <a:r>
                        <a:rPr lang="es-ES" sz="3500" dirty="0">
                          <a:effectLst/>
                          <a:latin typeface="Franklin Gothic Book" panose="020B0503020102020204" pitchFamily="34" charset="0"/>
                          <a:cs typeface="Calibri" panose="020F0502020204030204" pitchFamily="34" charset="0"/>
                        </a:rPr>
                        <a:t>, de personas con </a:t>
                      </a:r>
                      <a:r>
                        <a:rPr lang="es-ES" sz="3500" u="sng" dirty="0">
                          <a:effectLst/>
                          <a:latin typeface="Franklin Gothic Book" panose="020B0503020102020204" pitchFamily="34" charset="0"/>
                          <a:cs typeface="Calibri" panose="020F0502020204030204" pitchFamily="34" charset="0"/>
                        </a:rPr>
                        <a:t>discapacidad</a:t>
                      </a:r>
                      <a:r>
                        <a:rPr lang="es-ES" sz="3500" dirty="0">
                          <a:effectLst/>
                          <a:latin typeface="Franklin Gothic Book" panose="020B0503020102020204" pitchFamily="34" charset="0"/>
                          <a:cs typeface="Calibri" panose="020F0502020204030204" pitchFamily="34" charset="0"/>
                        </a:rPr>
                        <a:t>, e inscritas en las </a:t>
                      </a:r>
                      <a:r>
                        <a:rPr lang="es-ES" sz="3500" u="sng" dirty="0">
                          <a:effectLst/>
                          <a:latin typeface="Franklin Gothic Book" panose="020B0503020102020204" pitchFamily="34" charset="0"/>
                          <a:cs typeface="Calibri" panose="020F0502020204030204" pitchFamily="34" charset="0"/>
                        </a:rPr>
                        <a:t>Bolsas de trabajo del ITJ</a:t>
                      </a:r>
                      <a:r>
                        <a:rPr lang="es-ES" sz="3500" dirty="0">
                          <a:effectLst/>
                          <a:latin typeface="Franklin Gothic Book" panose="020B050302010202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s-ES" sz="35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" sz="3500" b="1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 puntos</a:t>
                      </a: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209454079"/>
                  </a:ext>
                </a:extLst>
              </a:tr>
              <a:tr h="157186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buFont typeface="+mj-lt"/>
                        <a:buNone/>
                      </a:pPr>
                      <a:r>
                        <a:rPr lang="es-ES" sz="3500" b="1" dirty="0">
                          <a:effectLst/>
                          <a:latin typeface="Franklin Gothic Book" panose="020B0503020102020204" pitchFamily="34" charset="0"/>
                          <a:cs typeface="Calibri" panose="020F0502020204030204" pitchFamily="34" charset="0"/>
                        </a:rPr>
                        <a:t>3. Dimensión de la empresa</a:t>
                      </a: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s-ES" sz="3500" dirty="0">
                          <a:effectLst/>
                          <a:latin typeface="Franklin Gothic Book" panose="020B0503020102020204" pitchFamily="34" charset="0"/>
                          <a:cs typeface="Calibri" panose="020F0502020204030204" pitchFamily="34" charset="0"/>
                        </a:rPr>
                        <a:t>Se priorizarán los proyectos de </a:t>
                      </a:r>
                      <a:r>
                        <a:rPr lang="es-ES" sz="3500" u="sng" dirty="0">
                          <a:effectLst/>
                          <a:latin typeface="Franklin Gothic Book" panose="020B0503020102020204" pitchFamily="34" charset="0"/>
                          <a:cs typeface="Calibri" panose="020F0502020204030204" pitchFamily="34" charset="0"/>
                        </a:rPr>
                        <a:t>pequeñas</a:t>
                      </a:r>
                      <a:r>
                        <a:rPr lang="es-ES" sz="3500" dirty="0">
                          <a:effectLst/>
                          <a:latin typeface="Franklin Gothic Book" panose="020B0503020102020204" pitchFamily="34" charset="0"/>
                          <a:cs typeface="Calibri" panose="020F0502020204030204" pitchFamily="34" charset="0"/>
                        </a:rPr>
                        <a:t> empresas y </a:t>
                      </a:r>
                      <a:r>
                        <a:rPr lang="es-ES" sz="3500" u="sng" dirty="0">
                          <a:effectLst/>
                          <a:latin typeface="Franklin Gothic Book" panose="020B0503020102020204" pitchFamily="34" charset="0"/>
                          <a:cs typeface="Calibri" panose="020F0502020204030204" pitchFamily="34" charset="0"/>
                        </a:rPr>
                        <a:t>medianas</a:t>
                      </a:r>
                      <a:r>
                        <a:rPr lang="es-ES" sz="3500" dirty="0">
                          <a:effectLst/>
                          <a:latin typeface="Franklin Gothic Book" panose="020B0503020102020204" pitchFamily="34" charset="0"/>
                          <a:cs typeface="Calibri" panose="020F0502020204030204" pitchFamily="34" charset="0"/>
                        </a:rPr>
                        <a:t> empresas.</a:t>
                      </a:r>
                      <a:endParaRPr lang="es-ES" sz="35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" sz="3500" b="1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 puntos</a:t>
                      </a: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3835749426"/>
                  </a:ext>
                </a:extLst>
              </a:tr>
              <a:tr h="202750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buFont typeface="+mj-lt"/>
                        <a:buNone/>
                      </a:pPr>
                      <a:r>
                        <a:rPr lang="es-ES" sz="3500" b="1" dirty="0">
                          <a:effectLst/>
                          <a:latin typeface="Franklin Gothic Book" panose="020B0503020102020204" pitchFamily="34" charset="0"/>
                          <a:cs typeface="Calibri" panose="020F0502020204030204" pitchFamily="34" charset="0"/>
                        </a:rPr>
                        <a:t>4. Efectos inducidos y externalidades</a:t>
                      </a: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s-ES" sz="3500" dirty="0">
                          <a:effectLst/>
                          <a:latin typeface="Franklin Gothic Book" panose="020B0503020102020204" pitchFamily="34" charset="0"/>
                          <a:cs typeface="Calibri" panose="020F0502020204030204" pitchFamily="34" charset="0"/>
                        </a:rPr>
                        <a:t>Se priorizarán los proyectos caracterizados por su </a:t>
                      </a:r>
                      <a:r>
                        <a:rPr lang="es-ES" sz="3500" u="sng" dirty="0">
                          <a:effectLst/>
                          <a:latin typeface="Franklin Gothic Book" panose="020B0503020102020204" pitchFamily="34" charset="0"/>
                          <a:cs typeface="Calibri" panose="020F0502020204030204" pitchFamily="34" charset="0"/>
                        </a:rPr>
                        <a:t>sostenibilidad ambiental </a:t>
                      </a:r>
                      <a:r>
                        <a:rPr lang="es-ES" sz="3500" dirty="0">
                          <a:effectLst/>
                          <a:latin typeface="Franklin Gothic Book" panose="020B0503020102020204" pitchFamily="34" charset="0"/>
                          <a:cs typeface="Calibri" panose="020F0502020204030204" pitchFamily="34" charset="0"/>
                        </a:rPr>
                        <a:t>y </a:t>
                      </a:r>
                      <a:r>
                        <a:rPr lang="es-ES" sz="3500" u="sng" dirty="0">
                          <a:effectLst/>
                          <a:latin typeface="Franklin Gothic Book" panose="020B0503020102020204" pitchFamily="34" charset="0"/>
                          <a:cs typeface="Calibri" panose="020F0502020204030204" pitchFamily="34" charset="0"/>
                        </a:rPr>
                        <a:t>economía circular</a:t>
                      </a:r>
                      <a:r>
                        <a:rPr lang="es-ES" sz="3500" dirty="0">
                          <a:effectLst/>
                          <a:latin typeface="Franklin Gothic Book" panose="020B0503020102020204" pitchFamily="34" charset="0"/>
                          <a:cs typeface="Calibri" panose="020F0502020204030204" pitchFamily="34" charset="0"/>
                        </a:rPr>
                        <a:t>, su </a:t>
                      </a:r>
                      <a:r>
                        <a:rPr lang="es-ES" sz="3500" u="sng" dirty="0">
                          <a:effectLst/>
                          <a:latin typeface="Franklin Gothic Book" panose="020B0503020102020204" pitchFamily="34" charset="0"/>
                          <a:cs typeface="Calibri" panose="020F0502020204030204" pitchFamily="34" charset="0"/>
                        </a:rPr>
                        <a:t>sostenibilidad social</a:t>
                      </a:r>
                      <a:r>
                        <a:rPr lang="es-ES" sz="3500" dirty="0">
                          <a:effectLst/>
                          <a:latin typeface="Franklin Gothic Book" panose="020B0503020102020204" pitchFamily="34" charset="0"/>
                          <a:cs typeface="Calibri" panose="020F0502020204030204" pitchFamily="34" charset="0"/>
                        </a:rPr>
                        <a:t> y </a:t>
                      </a:r>
                      <a:r>
                        <a:rPr lang="es-ES" sz="3500" u="sng" dirty="0">
                          <a:effectLst/>
                          <a:latin typeface="Franklin Gothic Book" panose="020B0503020102020204" pitchFamily="34" charset="0"/>
                          <a:cs typeface="Calibri" panose="020F0502020204030204" pitchFamily="34" charset="0"/>
                        </a:rPr>
                        <a:t>beneficios sociolaborales </a:t>
                      </a:r>
                      <a:r>
                        <a:rPr lang="es-ES" sz="3500" dirty="0">
                          <a:effectLst/>
                          <a:latin typeface="Franklin Gothic Book" panose="020B0503020102020204" pitchFamily="34" charset="0"/>
                          <a:cs typeface="Calibri" panose="020F0502020204030204" pitchFamily="34" charset="0"/>
                        </a:rPr>
                        <a:t>y su grado de </a:t>
                      </a:r>
                      <a:r>
                        <a:rPr lang="es-ES" sz="3500" u="sng" dirty="0">
                          <a:effectLst/>
                          <a:latin typeface="Franklin Gothic Book" panose="020B0503020102020204" pitchFamily="34" charset="0"/>
                          <a:cs typeface="Calibri" panose="020F0502020204030204" pitchFamily="34" charset="0"/>
                        </a:rPr>
                        <a:t>innovación y efecto tractor</a:t>
                      </a:r>
                      <a:endParaRPr lang="es-ES" sz="35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" sz="3500" b="1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 puntos</a:t>
                      </a: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856723220"/>
                  </a:ext>
                </a:extLst>
              </a:tr>
            </a:tbl>
          </a:graphicData>
        </a:graphic>
      </p:graphicFrame>
      <p:sp>
        <p:nvSpPr>
          <p:cNvPr id="3" name="Título para subapartados…">
            <a:extLst>
              <a:ext uri="{FF2B5EF4-FFF2-40B4-BE49-F238E27FC236}">
                <a16:creationId xmlns:a16="http://schemas.microsoft.com/office/drawing/2014/main" id="{18788B53-75EE-1C19-CE49-E9FF5B64535E}"/>
              </a:ext>
            </a:extLst>
          </p:cNvPr>
          <p:cNvSpPr txBox="1">
            <a:spLocks/>
          </p:cNvSpPr>
          <p:nvPr/>
        </p:nvSpPr>
        <p:spPr>
          <a:xfrm>
            <a:off x="3635" y="-11932"/>
            <a:ext cx="24380365" cy="1600916"/>
          </a:xfrm>
          <a:prstGeom prst="rect">
            <a:avLst/>
          </a:prstGeom>
          <a:solidFill>
            <a:srgbClr val="05868E"/>
          </a:solidFill>
          <a:ln w="12700">
            <a:miter lim="400000"/>
          </a:ln>
        </p:spPr>
        <p:txBody>
          <a:bodyPr lIns="0" tIns="0" rIns="0" bIns="0" anchor="ctr">
            <a:normAutofit fontScale="92500" lnSpcReduction="10000"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979488" lvl="2" algn="l" defTabSz="457200" hangingPunct="1"/>
            <a:r>
              <a:rPr lang="es-ES" sz="6000" b="1" dirty="0">
                <a:solidFill>
                  <a:srgbClr val="FFFFFF"/>
                </a:solidFill>
                <a:latin typeface="Bahnschrift Light SemiCondensed" panose="020B0502040204020203" pitchFamily="34" charset="0"/>
                <a:ea typeface="Geogrotesque SemiBold"/>
                <a:cs typeface="Geogrotesque SemiBold"/>
              </a:rPr>
              <a:t>	</a:t>
            </a:r>
          </a:p>
          <a:p>
            <a:pPr marL="979488" lvl="2" algn="l" defTabSz="457200" hangingPunct="1"/>
            <a:r>
              <a:rPr lang="es-ES" sz="5400" b="1" dirty="0">
                <a:solidFill>
                  <a:srgbClr val="FFFFFF"/>
                </a:solidFill>
                <a:latin typeface="Geogrotesque SemiBold"/>
                <a:ea typeface="Geogrotesque SemiBold"/>
                <a:cs typeface="Geogrotesque SemiBold"/>
                <a:sym typeface="Geogrotesque SemiBold"/>
              </a:rPr>
              <a:t>          Ayudas a Proyectos Empresariales (2022)</a:t>
            </a:r>
          </a:p>
          <a:p>
            <a:pPr algn="l" defTabSz="457200" hangingPunct="1"/>
            <a:endParaRPr lang="es-ES" sz="5400" b="1" dirty="0">
              <a:solidFill>
                <a:srgbClr val="FFFFFF"/>
              </a:solidFill>
              <a:latin typeface="Bahnschrift Light SemiCondensed" panose="020B0502040204020203" pitchFamily="34" charset="0"/>
              <a:ea typeface="Geogrotesque SemiBold"/>
              <a:cs typeface="Geogrotesque SemiBold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9149E72-4C0C-233F-00CD-DBD81DD585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6" y="430906"/>
            <a:ext cx="1732642" cy="7200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ECEB0941-8C07-2953-0A94-BF8672908CB0}"/>
              </a:ext>
            </a:extLst>
          </p:cNvPr>
          <p:cNvSpPr txBox="1"/>
          <p:nvPr/>
        </p:nvSpPr>
        <p:spPr>
          <a:xfrm>
            <a:off x="14299620" y="985340"/>
            <a:ext cx="11058549" cy="452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es-ES" sz="2000" b="0" dirty="0">
                <a:solidFill>
                  <a:schemeClr val="bg2">
                    <a:lumMod val="75000"/>
                  </a:schemeClr>
                </a:solidFill>
                <a:latin typeface="Franklin Gothic Medium" panose="020B0603020102020204" pitchFamily="34" charset="0"/>
              </a:rPr>
              <a:t>Orden TED/1240/2022 Ayudas a proyectos empresariales que generen empleo</a:t>
            </a:r>
            <a:endParaRPr kumimoji="0" lang="es-ES" sz="2000" b="0" i="0" u="none" strike="noStrike" cap="none" spc="0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FillTx/>
              <a:sym typeface="Helvetica Neue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E44C149-4304-C880-6C87-F578B4117826}"/>
              </a:ext>
            </a:extLst>
          </p:cNvPr>
          <p:cNvSpPr/>
          <p:nvPr/>
        </p:nvSpPr>
        <p:spPr>
          <a:xfrm>
            <a:off x="598106" y="1708656"/>
            <a:ext cx="8299709" cy="646331"/>
          </a:xfrm>
          <a:prstGeom prst="rect">
            <a:avLst/>
          </a:prstGeom>
          <a:solidFill>
            <a:srgbClr val="FBE781"/>
          </a:solidFill>
        </p:spPr>
        <p:txBody>
          <a:bodyPr wrap="square">
            <a:spAutoFit/>
          </a:bodyPr>
          <a:lstStyle/>
          <a:p>
            <a:r>
              <a:rPr lang="es-ES" sz="3600" b="1" dirty="0">
                <a:latin typeface="Franklin Gothic Book" panose="020B0503020102020204" pitchFamily="34" charset="0"/>
              </a:rPr>
              <a:t>Criterios de Priorización de los Proyectos</a:t>
            </a:r>
          </a:p>
        </p:txBody>
      </p:sp>
    </p:spTree>
    <p:extLst>
      <p:ext uri="{BB962C8B-B14F-4D97-AF65-F5344CB8AC3E}">
        <p14:creationId xmlns:p14="http://schemas.microsoft.com/office/powerpoint/2010/main" val="29760733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12666641"/>
            <a:ext cx="24384000" cy="1049355"/>
            <a:chOff x="-946" y="12611745"/>
            <a:chExt cx="24384946" cy="940790"/>
          </a:xfrm>
        </p:grpSpPr>
        <p:grpSp>
          <p:nvGrpSpPr>
            <p:cNvPr id="5" name="Grupo 4"/>
            <p:cNvGrpSpPr/>
            <p:nvPr/>
          </p:nvGrpSpPr>
          <p:grpSpPr>
            <a:xfrm>
              <a:off x="5182684" y="12629827"/>
              <a:ext cx="19201316" cy="922708"/>
              <a:chOff x="5543628" y="12823463"/>
              <a:chExt cx="18840371" cy="922708"/>
            </a:xfrm>
          </p:grpSpPr>
          <p:sp>
            <p:nvSpPr>
              <p:cNvPr id="7" name="Rectángulo 6"/>
              <p:cNvSpPr/>
              <p:nvPr/>
            </p:nvSpPr>
            <p:spPr>
              <a:xfrm>
                <a:off x="5543628" y="12823463"/>
                <a:ext cx="18840371" cy="909601"/>
              </a:xfrm>
              <a:prstGeom prst="rect">
                <a:avLst/>
              </a:prstGeom>
              <a:solidFill>
                <a:srgbClr val="004B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371566">
                  <a:defRPr/>
                </a:pPr>
                <a:endParaRPr lang="es-ES" sz="27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pic>
            <p:nvPicPr>
              <p:cNvPr id="8" name="Imagen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47961" y="12823465"/>
                <a:ext cx="1312585" cy="922706"/>
              </a:xfrm>
              <a:prstGeom prst="rect">
                <a:avLst/>
              </a:prstGeom>
            </p:spPr>
          </p:pic>
        </p:grpSp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46" y="12611745"/>
              <a:ext cx="5179572" cy="927684"/>
            </a:xfrm>
            <a:prstGeom prst="rect">
              <a:avLst/>
            </a:prstGeom>
          </p:spPr>
        </p:pic>
      </p:grpSp>
      <p:sp>
        <p:nvSpPr>
          <p:cNvPr id="3" name="Título para subapartados…">
            <a:extLst>
              <a:ext uri="{FF2B5EF4-FFF2-40B4-BE49-F238E27FC236}">
                <a16:creationId xmlns:a16="http://schemas.microsoft.com/office/drawing/2014/main" id="{18788B53-75EE-1C19-CE49-E9FF5B64535E}"/>
              </a:ext>
            </a:extLst>
          </p:cNvPr>
          <p:cNvSpPr txBox="1">
            <a:spLocks/>
          </p:cNvSpPr>
          <p:nvPr/>
        </p:nvSpPr>
        <p:spPr>
          <a:xfrm>
            <a:off x="3635" y="-11932"/>
            <a:ext cx="24380365" cy="1600916"/>
          </a:xfrm>
          <a:prstGeom prst="rect">
            <a:avLst/>
          </a:prstGeom>
          <a:solidFill>
            <a:srgbClr val="05868E"/>
          </a:solidFill>
          <a:ln w="12700">
            <a:miter lim="400000"/>
          </a:ln>
        </p:spPr>
        <p:txBody>
          <a:bodyPr lIns="0" tIns="0" rIns="0" bIns="0" anchor="ctr">
            <a:normAutofit fontScale="92500" lnSpcReduction="10000"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979488" lvl="2" algn="l" defTabSz="457200" hangingPunct="1"/>
            <a:r>
              <a:rPr lang="es-ES" sz="6000" b="1" dirty="0">
                <a:solidFill>
                  <a:srgbClr val="FFFFFF"/>
                </a:solidFill>
                <a:latin typeface="Bahnschrift Light SemiCondensed" panose="020B0502040204020203" pitchFamily="34" charset="0"/>
                <a:ea typeface="Geogrotesque SemiBold"/>
                <a:cs typeface="Geogrotesque SemiBold"/>
              </a:rPr>
              <a:t>	</a:t>
            </a:r>
          </a:p>
          <a:p>
            <a:pPr marL="979488" lvl="2" algn="l" defTabSz="457200" hangingPunct="1"/>
            <a:r>
              <a:rPr lang="es-ES" sz="5400" b="1" dirty="0">
                <a:solidFill>
                  <a:srgbClr val="FFFFFF"/>
                </a:solidFill>
                <a:latin typeface="Geogrotesque SemiBold"/>
                <a:ea typeface="Geogrotesque SemiBold"/>
                <a:cs typeface="Geogrotesque SemiBold"/>
                <a:sym typeface="Geogrotesque SemiBold"/>
              </a:rPr>
              <a:t>          Ayudas a Proyectos Empresariales (2022)</a:t>
            </a:r>
          </a:p>
          <a:p>
            <a:pPr algn="l" defTabSz="457200" hangingPunct="1"/>
            <a:endParaRPr lang="es-ES" sz="5400" b="1" dirty="0">
              <a:solidFill>
                <a:srgbClr val="FFFFFF"/>
              </a:solidFill>
              <a:latin typeface="Bahnschrift Light SemiCondensed" panose="020B0502040204020203" pitchFamily="34" charset="0"/>
              <a:ea typeface="Geogrotesque SemiBold"/>
              <a:cs typeface="Geogrotesque SemiBold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9149E72-4C0C-233F-00CD-DBD81DD585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6" y="430906"/>
            <a:ext cx="1732642" cy="7200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ECEB0941-8C07-2953-0A94-BF8672908CB0}"/>
              </a:ext>
            </a:extLst>
          </p:cNvPr>
          <p:cNvSpPr txBox="1"/>
          <p:nvPr/>
        </p:nvSpPr>
        <p:spPr>
          <a:xfrm>
            <a:off x="14299620" y="985340"/>
            <a:ext cx="11058549" cy="452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es-ES" sz="2000" b="0" dirty="0">
                <a:solidFill>
                  <a:schemeClr val="bg2">
                    <a:lumMod val="75000"/>
                  </a:schemeClr>
                </a:solidFill>
                <a:latin typeface="Franklin Gothic Medium" panose="020B0603020102020204" pitchFamily="34" charset="0"/>
              </a:rPr>
              <a:t>Orden TED/1240/2022 Ayudas a proyectos empresariales que generen empleo</a:t>
            </a:r>
            <a:endParaRPr kumimoji="0" lang="es-ES" sz="2000" b="0" i="0" u="none" strike="noStrike" cap="none" spc="0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FillTx/>
              <a:sym typeface="Helvetica Neue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E44C149-4304-C880-6C87-F578B4117826}"/>
              </a:ext>
            </a:extLst>
          </p:cNvPr>
          <p:cNvSpPr/>
          <p:nvPr/>
        </p:nvSpPr>
        <p:spPr>
          <a:xfrm>
            <a:off x="598106" y="1708656"/>
            <a:ext cx="8299709" cy="646331"/>
          </a:xfrm>
          <a:prstGeom prst="rect">
            <a:avLst/>
          </a:prstGeom>
          <a:solidFill>
            <a:srgbClr val="FBE781"/>
          </a:solidFill>
        </p:spPr>
        <p:txBody>
          <a:bodyPr wrap="square">
            <a:spAutoFit/>
          </a:bodyPr>
          <a:lstStyle/>
          <a:p>
            <a:r>
              <a:rPr lang="es-ES" sz="3600" b="1" dirty="0">
                <a:latin typeface="Franklin Gothic Book" panose="020B0503020102020204" pitchFamily="34" charset="0"/>
              </a:rPr>
              <a:t>Criterios de Priorización de los Proyectos</a:t>
            </a:r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1A47D466-BC42-B600-18DA-4A0FF294BC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500155"/>
              </p:ext>
            </p:extLst>
          </p:nvPr>
        </p:nvGraphicFramePr>
        <p:xfrm>
          <a:off x="2799183" y="2504327"/>
          <a:ext cx="17858793" cy="9803428"/>
        </p:xfrm>
        <a:graphic>
          <a:graphicData uri="http://schemas.openxmlformats.org/drawingml/2006/table">
            <a:tbl>
              <a:tblPr/>
              <a:tblGrid>
                <a:gridCol w="13156164">
                  <a:extLst>
                    <a:ext uri="{9D8B030D-6E8A-4147-A177-3AD203B41FA5}">
                      <a16:colId xmlns:a16="http://schemas.microsoft.com/office/drawing/2014/main" val="280380212"/>
                    </a:ext>
                  </a:extLst>
                </a:gridCol>
                <a:gridCol w="4702629">
                  <a:extLst>
                    <a:ext uri="{9D8B030D-6E8A-4147-A177-3AD203B41FA5}">
                      <a16:colId xmlns:a16="http://schemas.microsoft.com/office/drawing/2014/main" val="2847815838"/>
                    </a:ext>
                  </a:extLst>
                </a:gridCol>
              </a:tblGrid>
              <a:tr h="104448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CRITERIO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3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PUNTUACIÓN MÁXIMA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36966"/>
                  </a:ext>
                </a:extLst>
              </a:tr>
              <a:tr h="543854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3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LOCALIZACIONES DEL PROYECTOS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3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PUNTOS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43177"/>
                  </a:ext>
                </a:extLst>
              </a:tr>
              <a:tr h="107934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Localizaciones afectadas por el cierre CT y minas post. 2018: Andorra, Estercuel, Foz Calanda y Ariño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5241851"/>
                  </a:ext>
                </a:extLst>
              </a:tr>
              <a:tr h="268580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Municipios de menos de 500 habitantes: Alacón, Azaila, Berge, Cañizar del Olivar, Castel de Cabra, Castelnou, Crivillén, Ejulve, Estercuel, Foz Calanda, Gargallo, Jatiel, La Mata de los Olmos, Los Olmos, Molinos, Oliete, Palomar de Arroyos, Seno, Urrea de Gaén y Vinaceite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6775637"/>
                  </a:ext>
                </a:extLst>
              </a:tr>
              <a:tr h="1614827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Municipios entre 501-5000 habitantes: Albalate del Arzobispo, Alcorisa, Alloza, Ariño, Calanda, Castellote, Escatrón, Escucha, Hijar, La Puebla de Hijar, Montalbán, Samper de Calanda y Utrillas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859291"/>
                  </a:ext>
                </a:extLst>
              </a:tr>
              <a:tr h="1614827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 en 5 ejercicios anteriores a la convocatoria ha tenido pérdida de población del &gt;5% entre el primer y último ejercicio. Si es &lt;5% (tasa computar)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9360944"/>
                  </a:ext>
                </a:extLst>
              </a:tr>
              <a:tr h="107934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 el municipio se encuentra entre el primer 20% de aquellos de municipios de TJ con mayor tasa de desempleo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00228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1343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12666641"/>
            <a:ext cx="24384000" cy="1049355"/>
            <a:chOff x="-946" y="12611745"/>
            <a:chExt cx="24384946" cy="940790"/>
          </a:xfrm>
        </p:grpSpPr>
        <p:grpSp>
          <p:nvGrpSpPr>
            <p:cNvPr id="5" name="Grupo 4"/>
            <p:cNvGrpSpPr/>
            <p:nvPr/>
          </p:nvGrpSpPr>
          <p:grpSpPr>
            <a:xfrm>
              <a:off x="5182684" y="12629827"/>
              <a:ext cx="19201316" cy="922708"/>
              <a:chOff x="5543628" y="12823463"/>
              <a:chExt cx="18840371" cy="922708"/>
            </a:xfrm>
          </p:grpSpPr>
          <p:sp>
            <p:nvSpPr>
              <p:cNvPr id="7" name="Rectángulo 6"/>
              <p:cNvSpPr/>
              <p:nvPr/>
            </p:nvSpPr>
            <p:spPr>
              <a:xfrm>
                <a:off x="5543628" y="12823463"/>
                <a:ext cx="18840371" cy="909601"/>
              </a:xfrm>
              <a:prstGeom prst="rect">
                <a:avLst/>
              </a:prstGeom>
              <a:solidFill>
                <a:srgbClr val="004B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371566">
                  <a:defRPr/>
                </a:pPr>
                <a:endParaRPr lang="es-ES" sz="27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pic>
            <p:nvPicPr>
              <p:cNvPr id="8" name="Imagen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47961" y="12823465"/>
                <a:ext cx="1312585" cy="922706"/>
              </a:xfrm>
              <a:prstGeom prst="rect">
                <a:avLst/>
              </a:prstGeom>
            </p:spPr>
          </p:pic>
        </p:grpSp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46" y="12611745"/>
              <a:ext cx="5179572" cy="927684"/>
            </a:xfrm>
            <a:prstGeom prst="rect">
              <a:avLst/>
            </a:prstGeom>
          </p:spPr>
        </p:pic>
      </p:grpSp>
      <p:sp>
        <p:nvSpPr>
          <p:cNvPr id="3" name="Título para subapartados…">
            <a:extLst>
              <a:ext uri="{FF2B5EF4-FFF2-40B4-BE49-F238E27FC236}">
                <a16:creationId xmlns:a16="http://schemas.microsoft.com/office/drawing/2014/main" id="{18788B53-75EE-1C19-CE49-E9FF5B64535E}"/>
              </a:ext>
            </a:extLst>
          </p:cNvPr>
          <p:cNvSpPr txBox="1">
            <a:spLocks/>
          </p:cNvSpPr>
          <p:nvPr/>
        </p:nvSpPr>
        <p:spPr>
          <a:xfrm>
            <a:off x="3635" y="-11932"/>
            <a:ext cx="24380365" cy="1600916"/>
          </a:xfrm>
          <a:prstGeom prst="rect">
            <a:avLst/>
          </a:prstGeom>
          <a:solidFill>
            <a:srgbClr val="05868E"/>
          </a:solidFill>
          <a:ln w="12700">
            <a:miter lim="400000"/>
          </a:ln>
        </p:spPr>
        <p:txBody>
          <a:bodyPr lIns="0" tIns="0" rIns="0" bIns="0" anchor="ctr">
            <a:normAutofit fontScale="92500" lnSpcReduction="10000"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979488" lvl="2" algn="l" defTabSz="457200" hangingPunct="1"/>
            <a:r>
              <a:rPr lang="es-ES" sz="6000" b="1" dirty="0">
                <a:solidFill>
                  <a:srgbClr val="FFFFFF"/>
                </a:solidFill>
                <a:latin typeface="Bahnschrift Light SemiCondensed" panose="020B0502040204020203" pitchFamily="34" charset="0"/>
                <a:ea typeface="Geogrotesque SemiBold"/>
                <a:cs typeface="Geogrotesque SemiBold"/>
              </a:rPr>
              <a:t>	</a:t>
            </a:r>
          </a:p>
          <a:p>
            <a:pPr marL="979488" lvl="2" algn="l" defTabSz="457200" hangingPunct="1"/>
            <a:r>
              <a:rPr lang="es-ES" sz="5400" b="1" dirty="0">
                <a:solidFill>
                  <a:srgbClr val="FFFFFF"/>
                </a:solidFill>
                <a:latin typeface="Geogrotesque SemiBold"/>
                <a:ea typeface="Geogrotesque SemiBold"/>
                <a:cs typeface="Geogrotesque SemiBold"/>
                <a:sym typeface="Geogrotesque SemiBold"/>
              </a:rPr>
              <a:t>          Ayudas a Proyectos Empresariales (2022)</a:t>
            </a:r>
          </a:p>
          <a:p>
            <a:pPr algn="l" defTabSz="457200" hangingPunct="1"/>
            <a:endParaRPr lang="es-ES" sz="5400" b="1" dirty="0">
              <a:solidFill>
                <a:srgbClr val="FFFFFF"/>
              </a:solidFill>
              <a:latin typeface="Bahnschrift Light SemiCondensed" panose="020B0502040204020203" pitchFamily="34" charset="0"/>
              <a:ea typeface="Geogrotesque SemiBold"/>
              <a:cs typeface="Geogrotesque SemiBold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9149E72-4C0C-233F-00CD-DBD81DD585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6" y="430906"/>
            <a:ext cx="1732642" cy="7200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ECEB0941-8C07-2953-0A94-BF8672908CB0}"/>
              </a:ext>
            </a:extLst>
          </p:cNvPr>
          <p:cNvSpPr txBox="1"/>
          <p:nvPr/>
        </p:nvSpPr>
        <p:spPr>
          <a:xfrm>
            <a:off x="14299620" y="985340"/>
            <a:ext cx="11058549" cy="452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es-ES" sz="2000" b="0" dirty="0">
                <a:solidFill>
                  <a:schemeClr val="bg2">
                    <a:lumMod val="75000"/>
                  </a:schemeClr>
                </a:solidFill>
                <a:latin typeface="Franklin Gothic Medium" panose="020B0603020102020204" pitchFamily="34" charset="0"/>
              </a:rPr>
              <a:t>Orden TED/1240/2022 Ayudas a proyectos empresariales que generen empleo</a:t>
            </a:r>
            <a:endParaRPr kumimoji="0" lang="es-ES" sz="2000" b="0" i="0" u="none" strike="noStrike" cap="none" spc="0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FillTx/>
              <a:sym typeface="Helvetica Neue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E44C149-4304-C880-6C87-F578B4117826}"/>
              </a:ext>
            </a:extLst>
          </p:cNvPr>
          <p:cNvSpPr/>
          <p:nvPr/>
        </p:nvSpPr>
        <p:spPr>
          <a:xfrm>
            <a:off x="598106" y="1708656"/>
            <a:ext cx="8299709" cy="646331"/>
          </a:xfrm>
          <a:prstGeom prst="rect">
            <a:avLst/>
          </a:prstGeom>
          <a:solidFill>
            <a:srgbClr val="FBE781"/>
          </a:solidFill>
        </p:spPr>
        <p:txBody>
          <a:bodyPr wrap="square">
            <a:spAutoFit/>
          </a:bodyPr>
          <a:lstStyle/>
          <a:p>
            <a:r>
              <a:rPr lang="es-ES" sz="3600" b="1" dirty="0">
                <a:latin typeface="Franklin Gothic Book" panose="020B0503020102020204" pitchFamily="34" charset="0"/>
              </a:rPr>
              <a:t>Criterios de Priorización de los Proyectos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4356526-F0DE-EED9-4F57-518E4B26C6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769045"/>
              </p:ext>
            </p:extLst>
          </p:nvPr>
        </p:nvGraphicFramePr>
        <p:xfrm>
          <a:off x="1168587" y="2738339"/>
          <a:ext cx="15190236" cy="8778947"/>
        </p:xfrm>
        <a:graphic>
          <a:graphicData uri="http://schemas.openxmlformats.org/drawingml/2006/table">
            <a:tbl>
              <a:tblPr/>
              <a:tblGrid>
                <a:gridCol w="11188906">
                  <a:extLst>
                    <a:ext uri="{9D8B030D-6E8A-4147-A177-3AD203B41FA5}">
                      <a16:colId xmlns:a16="http://schemas.microsoft.com/office/drawing/2014/main" val="3453449627"/>
                    </a:ext>
                  </a:extLst>
                </a:gridCol>
                <a:gridCol w="4001330">
                  <a:extLst>
                    <a:ext uri="{9D8B030D-6E8A-4147-A177-3AD203B41FA5}">
                      <a16:colId xmlns:a16="http://schemas.microsoft.com/office/drawing/2014/main" val="4193046834"/>
                    </a:ext>
                  </a:extLst>
                </a:gridCol>
              </a:tblGrid>
              <a:tr h="1159484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CRITERIO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PUNTUACIÓN MÁXIMA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450783"/>
                  </a:ext>
                </a:extLst>
              </a:tr>
              <a:tr h="591573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CAPACIDAD DE GENERACIÓN DE EMPLEO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PUNTOS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25224"/>
                  </a:ext>
                </a:extLst>
              </a:tr>
              <a:tr h="591573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Ratio de inversión menor o igual a 59.999,99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9660166"/>
                  </a:ext>
                </a:extLst>
              </a:tr>
              <a:tr h="591573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Ratio de inversión entre 60.000 y 119.999,99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5300044"/>
                  </a:ext>
                </a:extLst>
              </a:tr>
              <a:tr h="591573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Ratio de inversión entre 120.000 y 239.999,99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7001730"/>
                  </a:ext>
                </a:extLst>
              </a:tr>
              <a:tr h="591573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Ratio de inversión mayor de 240.000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4415793"/>
                  </a:ext>
                </a:extLst>
              </a:tr>
              <a:tr h="1159484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 el municipio se encuentra entre el primer 20% de aquellos de municipios de TJ con mayor tasa de desempleo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849029"/>
                  </a:ext>
                </a:extLst>
              </a:tr>
              <a:tr h="1135822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la puntuación inicial se suma puntuación en base a la generación de empleo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315092"/>
                  </a:ext>
                </a:extLst>
              </a:tr>
              <a:tr h="591573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Generación de + de 30 puestos de trabajo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1650713"/>
                  </a:ext>
                </a:extLst>
              </a:tr>
              <a:tr h="591573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Entre 15 y 30 puestos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0122339"/>
                  </a:ext>
                </a:extLst>
              </a:tr>
              <a:tr h="591573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Entre 10 y 15 puestos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4865762"/>
                  </a:ext>
                </a:extLst>
              </a:tr>
              <a:tr h="591573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Entre 5 y 10 puestos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3381139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0FA6C366-10D3-2128-38B0-9748D95CE7F0}"/>
              </a:ext>
            </a:extLst>
          </p:cNvPr>
          <p:cNvSpPr txBox="1"/>
          <p:nvPr/>
        </p:nvSpPr>
        <p:spPr>
          <a:xfrm>
            <a:off x="16589829" y="2500604"/>
            <a:ext cx="662558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solidFill>
                  <a:schemeClr val="accent4">
                    <a:lumMod val="50000"/>
                  </a:schemeClr>
                </a:solidFill>
              </a:rPr>
              <a:t>Baremo Ratio de inversión </a:t>
            </a:r>
          </a:p>
          <a:p>
            <a:r>
              <a:rPr lang="es-ES" sz="3600" dirty="0"/>
              <a:t>Inversión total en €/ puestos de trabajo generados * coeficiente de bonificación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1317A29-C3D2-FF3B-46FB-A026010E0B1C}"/>
              </a:ext>
            </a:extLst>
          </p:cNvPr>
          <p:cNvSpPr txBox="1"/>
          <p:nvPr/>
        </p:nvSpPr>
        <p:spPr>
          <a:xfrm>
            <a:off x="16627150" y="5738658"/>
            <a:ext cx="706949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solidFill>
                  <a:schemeClr val="accent4">
                    <a:lumMod val="50000"/>
                  </a:schemeClr>
                </a:solidFill>
              </a:rPr>
              <a:t>Coeficiente de bonificación </a:t>
            </a:r>
          </a:p>
          <a:p>
            <a:r>
              <a:rPr lang="es-ES" sz="4000" dirty="0"/>
              <a:t>Coeficiente= 1+[(</a:t>
            </a:r>
            <a:r>
              <a:rPr lang="es-ES" sz="4000" dirty="0" err="1"/>
              <a:t>a+b+c+d+e</a:t>
            </a:r>
            <a:r>
              <a:rPr lang="es-ES" sz="4000" dirty="0"/>
              <a:t>)/10]</a:t>
            </a:r>
          </a:p>
          <a:p>
            <a:endParaRPr lang="es-ES" sz="4000" dirty="0"/>
          </a:p>
          <a:p>
            <a:pPr lvl="2"/>
            <a:r>
              <a:rPr lang="es-ES" sz="3600" dirty="0"/>
              <a:t>a: mujer</a:t>
            </a:r>
          </a:p>
          <a:p>
            <a:pPr lvl="2"/>
            <a:r>
              <a:rPr lang="es-ES" sz="3600" dirty="0"/>
              <a:t>b: joven</a:t>
            </a:r>
          </a:p>
          <a:p>
            <a:pPr lvl="2"/>
            <a:r>
              <a:rPr lang="es-ES" sz="3600" dirty="0"/>
              <a:t>d: &gt;45</a:t>
            </a:r>
          </a:p>
          <a:p>
            <a:pPr lvl="2"/>
            <a:r>
              <a:rPr lang="es-ES" sz="3600" dirty="0"/>
              <a:t>d: discapacidad</a:t>
            </a:r>
          </a:p>
          <a:p>
            <a:pPr lvl="2"/>
            <a:r>
              <a:rPr lang="es-ES" sz="3600" dirty="0"/>
              <a:t>e: bolsas ITJ</a:t>
            </a:r>
          </a:p>
        </p:txBody>
      </p:sp>
    </p:spTree>
    <p:extLst>
      <p:ext uri="{BB962C8B-B14F-4D97-AF65-F5344CB8AC3E}">
        <p14:creationId xmlns:p14="http://schemas.microsoft.com/office/powerpoint/2010/main" val="27806628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12666641"/>
            <a:ext cx="24384000" cy="1049355"/>
            <a:chOff x="-946" y="12611745"/>
            <a:chExt cx="24384946" cy="940790"/>
          </a:xfrm>
        </p:grpSpPr>
        <p:grpSp>
          <p:nvGrpSpPr>
            <p:cNvPr id="5" name="Grupo 4"/>
            <p:cNvGrpSpPr/>
            <p:nvPr/>
          </p:nvGrpSpPr>
          <p:grpSpPr>
            <a:xfrm>
              <a:off x="5182684" y="12629827"/>
              <a:ext cx="19201316" cy="922708"/>
              <a:chOff x="5543628" y="12823463"/>
              <a:chExt cx="18840371" cy="922708"/>
            </a:xfrm>
          </p:grpSpPr>
          <p:sp>
            <p:nvSpPr>
              <p:cNvPr id="7" name="Rectángulo 6"/>
              <p:cNvSpPr/>
              <p:nvPr/>
            </p:nvSpPr>
            <p:spPr>
              <a:xfrm>
                <a:off x="5543628" y="12823463"/>
                <a:ext cx="18840371" cy="909601"/>
              </a:xfrm>
              <a:prstGeom prst="rect">
                <a:avLst/>
              </a:prstGeom>
              <a:solidFill>
                <a:srgbClr val="004B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371566">
                  <a:defRPr/>
                </a:pPr>
                <a:endParaRPr lang="es-ES" sz="27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pic>
            <p:nvPicPr>
              <p:cNvPr id="8" name="Imagen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47961" y="12823465"/>
                <a:ext cx="1312585" cy="922706"/>
              </a:xfrm>
              <a:prstGeom prst="rect">
                <a:avLst/>
              </a:prstGeom>
            </p:spPr>
          </p:pic>
        </p:grpSp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46" y="12611745"/>
              <a:ext cx="5179572" cy="927684"/>
            </a:xfrm>
            <a:prstGeom prst="rect">
              <a:avLst/>
            </a:prstGeom>
          </p:spPr>
        </p:pic>
      </p:grpSp>
      <p:sp>
        <p:nvSpPr>
          <p:cNvPr id="3" name="Título para subapartados…">
            <a:extLst>
              <a:ext uri="{FF2B5EF4-FFF2-40B4-BE49-F238E27FC236}">
                <a16:creationId xmlns:a16="http://schemas.microsoft.com/office/drawing/2014/main" id="{18788B53-75EE-1C19-CE49-E9FF5B64535E}"/>
              </a:ext>
            </a:extLst>
          </p:cNvPr>
          <p:cNvSpPr txBox="1">
            <a:spLocks/>
          </p:cNvSpPr>
          <p:nvPr/>
        </p:nvSpPr>
        <p:spPr>
          <a:xfrm>
            <a:off x="3635" y="-11932"/>
            <a:ext cx="24380365" cy="1600916"/>
          </a:xfrm>
          <a:prstGeom prst="rect">
            <a:avLst/>
          </a:prstGeom>
          <a:solidFill>
            <a:srgbClr val="05868E"/>
          </a:solidFill>
          <a:ln w="12700">
            <a:miter lim="400000"/>
          </a:ln>
        </p:spPr>
        <p:txBody>
          <a:bodyPr lIns="0" tIns="0" rIns="0" bIns="0" anchor="ctr">
            <a:normAutofit fontScale="92500" lnSpcReduction="10000"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979488" lvl="2" algn="l" defTabSz="457200" hangingPunct="1"/>
            <a:r>
              <a:rPr lang="es-ES" sz="6000" b="1" dirty="0">
                <a:solidFill>
                  <a:srgbClr val="FFFFFF"/>
                </a:solidFill>
                <a:latin typeface="Bahnschrift Light SemiCondensed" panose="020B0502040204020203" pitchFamily="34" charset="0"/>
                <a:ea typeface="Geogrotesque SemiBold"/>
                <a:cs typeface="Geogrotesque SemiBold"/>
              </a:rPr>
              <a:t>	</a:t>
            </a:r>
          </a:p>
          <a:p>
            <a:pPr marL="979488" lvl="2" algn="l" defTabSz="457200" hangingPunct="1"/>
            <a:r>
              <a:rPr lang="es-ES" sz="5400" b="1" dirty="0">
                <a:solidFill>
                  <a:srgbClr val="FFFFFF"/>
                </a:solidFill>
                <a:latin typeface="Geogrotesque SemiBold"/>
                <a:ea typeface="Geogrotesque SemiBold"/>
                <a:cs typeface="Geogrotesque SemiBold"/>
                <a:sym typeface="Geogrotesque SemiBold"/>
              </a:rPr>
              <a:t>          Ayudas a Proyectos Empresariales (2022)</a:t>
            </a:r>
          </a:p>
          <a:p>
            <a:pPr algn="l" defTabSz="457200" hangingPunct="1"/>
            <a:endParaRPr lang="es-ES" sz="5400" b="1" dirty="0">
              <a:solidFill>
                <a:srgbClr val="FFFFFF"/>
              </a:solidFill>
              <a:latin typeface="Bahnschrift Light SemiCondensed" panose="020B0502040204020203" pitchFamily="34" charset="0"/>
              <a:ea typeface="Geogrotesque SemiBold"/>
              <a:cs typeface="Geogrotesque SemiBold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9149E72-4C0C-233F-00CD-DBD81DD585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6" y="430906"/>
            <a:ext cx="1732642" cy="7200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ECEB0941-8C07-2953-0A94-BF8672908CB0}"/>
              </a:ext>
            </a:extLst>
          </p:cNvPr>
          <p:cNvSpPr txBox="1"/>
          <p:nvPr/>
        </p:nvSpPr>
        <p:spPr>
          <a:xfrm>
            <a:off x="14299620" y="985340"/>
            <a:ext cx="11058549" cy="452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es-ES" sz="2000" b="0" dirty="0">
                <a:solidFill>
                  <a:schemeClr val="bg2">
                    <a:lumMod val="75000"/>
                  </a:schemeClr>
                </a:solidFill>
                <a:latin typeface="Franklin Gothic Medium" panose="020B0603020102020204" pitchFamily="34" charset="0"/>
              </a:rPr>
              <a:t>Orden TED/1240/2022 Ayudas a proyectos empresariales que generen empleo</a:t>
            </a:r>
            <a:endParaRPr kumimoji="0" lang="es-ES" sz="2000" b="0" i="0" u="none" strike="noStrike" cap="none" spc="0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FillTx/>
              <a:sym typeface="Helvetica Neue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E44C149-4304-C880-6C87-F578B4117826}"/>
              </a:ext>
            </a:extLst>
          </p:cNvPr>
          <p:cNvSpPr/>
          <p:nvPr/>
        </p:nvSpPr>
        <p:spPr>
          <a:xfrm>
            <a:off x="598106" y="1708656"/>
            <a:ext cx="8299709" cy="646331"/>
          </a:xfrm>
          <a:prstGeom prst="rect">
            <a:avLst/>
          </a:prstGeom>
          <a:solidFill>
            <a:srgbClr val="FBE781"/>
          </a:solidFill>
        </p:spPr>
        <p:txBody>
          <a:bodyPr wrap="square">
            <a:spAutoFit/>
          </a:bodyPr>
          <a:lstStyle/>
          <a:p>
            <a:r>
              <a:rPr lang="es-ES" sz="3600" b="1" dirty="0">
                <a:latin typeface="Franklin Gothic Book" panose="020B0503020102020204" pitchFamily="34" charset="0"/>
              </a:rPr>
              <a:t>Criterios de Priorización de los Proyectos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4356526-F0DE-EED9-4F57-518E4B26C6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000132"/>
              </p:ext>
            </p:extLst>
          </p:nvPr>
        </p:nvGraphicFramePr>
        <p:xfrm>
          <a:off x="1075151" y="2822050"/>
          <a:ext cx="9766891" cy="9357360"/>
        </p:xfrm>
        <a:graphic>
          <a:graphicData uri="http://schemas.openxmlformats.org/drawingml/2006/table">
            <a:tbl>
              <a:tblPr/>
              <a:tblGrid>
                <a:gridCol w="7194149">
                  <a:extLst>
                    <a:ext uri="{9D8B030D-6E8A-4147-A177-3AD203B41FA5}">
                      <a16:colId xmlns:a16="http://schemas.microsoft.com/office/drawing/2014/main" val="3453449627"/>
                    </a:ext>
                  </a:extLst>
                </a:gridCol>
                <a:gridCol w="2572742">
                  <a:extLst>
                    <a:ext uri="{9D8B030D-6E8A-4147-A177-3AD203B41FA5}">
                      <a16:colId xmlns:a16="http://schemas.microsoft.com/office/drawing/2014/main" val="4193046834"/>
                    </a:ext>
                  </a:extLst>
                </a:gridCol>
              </a:tblGrid>
              <a:tr h="949343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CRITERIO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PUNTUACIÓN MÁXIMA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450783"/>
                  </a:ext>
                </a:extLst>
              </a:tr>
              <a:tr h="48435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CAPACIDAD DE GENERACIÓN DE EMPLEO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PUNTOS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25224"/>
                  </a:ext>
                </a:extLst>
              </a:tr>
              <a:tr h="484358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Ratio de inversión menor o igual a 59.999,99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9660166"/>
                  </a:ext>
                </a:extLst>
              </a:tr>
              <a:tr h="484358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Ratio de inversión entre 60.000 y 119.999,99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5300044"/>
                  </a:ext>
                </a:extLst>
              </a:tr>
              <a:tr h="484358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Ratio de inversión entre 120.000 y 239.999,99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7001730"/>
                  </a:ext>
                </a:extLst>
              </a:tr>
              <a:tr h="484358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Ratio de inversión mayor de 240.000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4415793"/>
                  </a:ext>
                </a:extLst>
              </a:tr>
              <a:tr h="949343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 el municipio se encuentra entre el primer 20% de aquellos de municipios de TJ con mayor tasa de desempleo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849029"/>
                  </a:ext>
                </a:extLst>
              </a:tr>
              <a:tr h="92997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la puntuación inicial se + puntuación en base a la generación de empleo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315092"/>
                  </a:ext>
                </a:extLst>
              </a:tr>
              <a:tr h="484358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Generación de + de 30 puestos de trabajo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1650713"/>
                  </a:ext>
                </a:extLst>
              </a:tr>
              <a:tr h="484358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&gt; o igual a15 y &lt;30 puestos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0122339"/>
                  </a:ext>
                </a:extLst>
              </a:tr>
              <a:tr h="484358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&gt; o igual 10 y &lt;15 puestos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4865762"/>
                  </a:ext>
                </a:extLst>
              </a:tr>
              <a:tr h="484358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&gt; o igual a 5 y &lt;10 puestos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3381139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0FA6C366-10D3-2128-38B0-9748D95CE7F0}"/>
              </a:ext>
            </a:extLst>
          </p:cNvPr>
          <p:cNvSpPr txBox="1"/>
          <p:nvPr/>
        </p:nvSpPr>
        <p:spPr>
          <a:xfrm>
            <a:off x="11503088" y="2557401"/>
            <a:ext cx="116267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chemeClr val="accent4">
                    <a:lumMod val="50000"/>
                  </a:schemeClr>
                </a:solidFill>
              </a:rPr>
              <a:t>Baremo Ratio de inversión </a:t>
            </a:r>
          </a:p>
          <a:p>
            <a:r>
              <a:rPr lang="es-ES" sz="3600" dirty="0"/>
              <a:t>Inversión total en €/ puestos de trabajo generados * coeficiente de bonificación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1317A29-C3D2-FF3B-46FB-A026010E0B1C}"/>
              </a:ext>
            </a:extLst>
          </p:cNvPr>
          <p:cNvSpPr txBox="1"/>
          <p:nvPr/>
        </p:nvSpPr>
        <p:spPr>
          <a:xfrm>
            <a:off x="11503088" y="4690534"/>
            <a:ext cx="117978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chemeClr val="accent4">
                    <a:lumMod val="50000"/>
                  </a:schemeClr>
                </a:solidFill>
              </a:rPr>
              <a:t>Coeficiente de bonificación </a:t>
            </a:r>
          </a:p>
          <a:p>
            <a:r>
              <a:rPr lang="es-ES" sz="3600" dirty="0"/>
              <a:t>Coeficiente= 1+[(</a:t>
            </a:r>
            <a:r>
              <a:rPr lang="es-ES" sz="3600" dirty="0" err="1"/>
              <a:t>a+b+c+d+e</a:t>
            </a:r>
            <a:r>
              <a:rPr lang="es-ES" sz="3600" dirty="0"/>
              <a:t>)/10]</a:t>
            </a:r>
          </a:p>
          <a:p>
            <a:pPr lvl="2"/>
            <a:r>
              <a:rPr lang="es-ES" sz="3600" dirty="0"/>
              <a:t>a: mujer      b: joven</a:t>
            </a:r>
          </a:p>
          <a:p>
            <a:pPr lvl="2"/>
            <a:r>
              <a:rPr lang="es-ES" sz="3600" dirty="0"/>
              <a:t>d: &gt;45   d: discapacidad</a:t>
            </a:r>
          </a:p>
          <a:p>
            <a:pPr lvl="2"/>
            <a:r>
              <a:rPr lang="es-ES" sz="3600" dirty="0"/>
              <a:t>e: bolsas ITJ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0DE6086-1307-509F-0219-866894286F90}"/>
              </a:ext>
            </a:extLst>
          </p:cNvPr>
          <p:cNvSpPr txBox="1"/>
          <p:nvPr/>
        </p:nvSpPr>
        <p:spPr>
          <a:xfrm>
            <a:off x="12060003" y="8346486"/>
            <a:ext cx="99091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highlight>
                  <a:srgbClr val="ADDED8"/>
                </a:highlight>
              </a:rPr>
              <a:t>Empresa con una inversión total de 135.000€</a:t>
            </a:r>
          </a:p>
          <a:p>
            <a:r>
              <a:rPr lang="es-ES" sz="4000" dirty="0">
                <a:highlight>
                  <a:srgbClr val="ADDED8"/>
                </a:highlight>
              </a:rPr>
              <a:t>Crea 10 empleos, de los cuales, 5 son mujeres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8199586-7563-6407-5DEF-D0AA2ED1882E}"/>
              </a:ext>
            </a:extLst>
          </p:cNvPr>
          <p:cNvSpPr txBox="1"/>
          <p:nvPr/>
        </p:nvSpPr>
        <p:spPr>
          <a:xfrm>
            <a:off x="12103412" y="10738342"/>
            <a:ext cx="116267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accent4">
                    <a:lumMod val="50000"/>
                  </a:schemeClr>
                </a:solidFill>
              </a:rPr>
              <a:t>Baremo Ratio de inversión </a:t>
            </a:r>
          </a:p>
          <a:p>
            <a:r>
              <a:rPr lang="es-ES" sz="2800" dirty="0"/>
              <a:t>135.000/ 10 * 1,5= 9000 </a:t>
            </a:r>
          </a:p>
          <a:p>
            <a:endParaRPr lang="es-ES" sz="28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39110D9-2CCB-E80C-900F-BA04119FB677}"/>
              </a:ext>
            </a:extLst>
          </p:cNvPr>
          <p:cNvSpPr txBox="1"/>
          <p:nvPr/>
        </p:nvSpPr>
        <p:spPr>
          <a:xfrm>
            <a:off x="12060003" y="9668939"/>
            <a:ext cx="11797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accent4">
                    <a:lumMod val="50000"/>
                  </a:schemeClr>
                </a:solidFill>
              </a:rPr>
              <a:t>Coeficiente de bonificación </a:t>
            </a:r>
          </a:p>
          <a:p>
            <a:r>
              <a:rPr lang="es-ES" sz="2800" dirty="0"/>
              <a:t>Coeficiente= 1+[(5)/10]= 1,5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005E4F5-2619-5CC6-8A94-C0E5D369F933}"/>
              </a:ext>
            </a:extLst>
          </p:cNvPr>
          <p:cNvSpPr txBox="1"/>
          <p:nvPr/>
        </p:nvSpPr>
        <p:spPr>
          <a:xfrm>
            <a:off x="14299620" y="11760382"/>
            <a:ext cx="7706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/>
              <a:t>20 puntos +7= 27 puntos</a:t>
            </a:r>
          </a:p>
        </p:txBody>
      </p:sp>
    </p:spTree>
    <p:extLst>
      <p:ext uri="{BB962C8B-B14F-4D97-AF65-F5344CB8AC3E}">
        <p14:creationId xmlns:p14="http://schemas.microsoft.com/office/powerpoint/2010/main" val="20171871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12666641"/>
            <a:ext cx="24384000" cy="1049355"/>
            <a:chOff x="-946" y="12611745"/>
            <a:chExt cx="24384946" cy="940790"/>
          </a:xfrm>
        </p:grpSpPr>
        <p:grpSp>
          <p:nvGrpSpPr>
            <p:cNvPr id="5" name="Grupo 4"/>
            <p:cNvGrpSpPr/>
            <p:nvPr/>
          </p:nvGrpSpPr>
          <p:grpSpPr>
            <a:xfrm>
              <a:off x="5182684" y="12629827"/>
              <a:ext cx="19201316" cy="922708"/>
              <a:chOff x="5543628" y="12823463"/>
              <a:chExt cx="18840371" cy="922708"/>
            </a:xfrm>
          </p:grpSpPr>
          <p:sp>
            <p:nvSpPr>
              <p:cNvPr id="7" name="Rectángulo 6"/>
              <p:cNvSpPr/>
              <p:nvPr/>
            </p:nvSpPr>
            <p:spPr>
              <a:xfrm>
                <a:off x="5543628" y="12823463"/>
                <a:ext cx="18840371" cy="909601"/>
              </a:xfrm>
              <a:prstGeom prst="rect">
                <a:avLst/>
              </a:prstGeom>
              <a:solidFill>
                <a:srgbClr val="004B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371566">
                  <a:defRPr/>
                </a:pPr>
                <a:endParaRPr lang="es-ES" sz="27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pic>
            <p:nvPicPr>
              <p:cNvPr id="8" name="Imagen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47961" y="12823465"/>
                <a:ext cx="1312585" cy="922706"/>
              </a:xfrm>
              <a:prstGeom prst="rect">
                <a:avLst/>
              </a:prstGeom>
            </p:spPr>
          </p:pic>
        </p:grpSp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46" y="12611745"/>
              <a:ext cx="5179572" cy="927684"/>
            </a:xfrm>
            <a:prstGeom prst="rect">
              <a:avLst/>
            </a:prstGeom>
          </p:spPr>
        </p:pic>
      </p:grpSp>
      <p:sp>
        <p:nvSpPr>
          <p:cNvPr id="3" name="Título para subapartados…">
            <a:extLst>
              <a:ext uri="{FF2B5EF4-FFF2-40B4-BE49-F238E27FC236}">
                <a16:creationId xmlns:a16="http://schemas.microsoft.com/office/drawing/2014/main" id="{18788B53-75EE-1C19-CE49-E9FF5B64535E}"/>
              </a:ext>
            </a:extLst>
          </p:cNvPr>
          <p:cNvSpPr txBox="1">
            <a:spLocks/>
          </p:cNvSpPr>
          <p:nvPr/>
        </p:nvSpPr>
        <p:spPr>
          <a:xfrm>
            <a:off x="3635" y="-11932"/>
            <a:ext cx="24380365" cy="1600916"/>
          </a:xfrm>
          <a:prstGeom prst="rect">
            <a:avLst/>
          </a:prstGeom>
          <a:solidFill>
            <a:srgbClr val="05868E"/>
          </a:solidFill>
          <a:ln w="12700">
            <a:miter lim="400000"/>
          </a:ln>
        </p:spPr>
        <p:txBody>
          <a:bodyPr lIns="0" tIns="0" rIns="0" bIns="0" anchor="ctr">
            <a:normAutofit fontScale="92500" lnSpcReduction="10000"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979488" lvl="2" algn="l" defTabSz="457200" hangingPunct="1"/>
            <a:r>
              <a:rPr lang="es-ES" sz="6000" b="1" dirty="0">
                <a:solidFill>
                  <a:srgbClr val="FFFFFF"/>
                </a:solidFill>
                <a:latin typeface="Bahnschrift Light SemiCondensed" panose="020B0502040204020203" pitchFamily="34" charset="0"/>
                <a:ea typeface="Geogrotesque SemiBold"/>
                <a:cs typeface="Geogrotesque SemiBold"/>
              </a:rPr>
              <a:t>	</a:t>
            </a:r>
          </a:p>
          <a:p>
            <a:pPr marL="979488" lvl="2" algn="l" defTabSz="457200" hangingPunct="1"/>
            <a:r>
              <a:rPr lang="es-ES" sz="5400" b="1" dirty="0">
                <a:solidFill>
                  <a:srgbClr val="FFFFFF"/>
                </a:solidFill>
                <a:latin typeface="Geogrotesque SemiBold"/>
                <a:ea typeface="Geogrotesque SemiBold"/>
                <a:cs typeface="Geogrotesque SemiBold"/>
                <a:sym typeface="Geogrotesque SemiBold"/>
              </a:rPr>
              <a:t>          Ayudas a Proyectos Empresariales (2022)</a:t>
            </a:r>
          </a:p>
          <a:p>
            <a:pPr algn="l" defTabSz="457200" hangingPunct="1"/>
            <a:endParaRPr lang="es-ES" sz="5400" b="1" dirty="0">
              <a:solidFill>
                <a:srgbClr val="FFFFFF"/>
              </a:solidFill>
              <a:latin typeface="Bahnschrift Light SemiCondensed" panose="020B0502040204020203" pitchFamily="34" charset="0"/>
              <a:ea typeface="Geogrotesque SemiBold"/>
              <a:cs typeface="Geogrotesque SemiBold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9149E72-4C0C-233F-00CD-DBD81DD585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6" y="430906"/>
            <a:ext cx="1732642" cy="7200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ECEB0941-8C07-2953-0A94-BF8672908CB0}"/>
              </a:ext>
            </a:extLst>
          </p:cNvPr>
          <p:cNvSpPr txBox="1"/>
          <p:nvPr/>
        </p:nvSpPr>
        <p:spPr>
          <a:xfrm>
            <a:off x="14299620" y="985340"/>
            <a:ext cx="11058549" cy="452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es-ES" sz="2000" b="0" dirty="0">
                <a:solidFill>
                  <a:schemeClr val="bg2">
                    <a:lumMod val="75000"/>
                  </a:schemeClr>
                </a:solidFill>
                <a:latin typeface="Franklin Gothic Medium" panose="020B0603020102020204" pitchFamily="34" charset="0"/>
              </a:rPr>
              <a:t>Orden TED/1240/2022 Ayudas a proyectos empresariales que generen empleo</a:t>
            </a:r>
            <a:endParaRPr kumimoji="0" lang="es-ES" sz="2000" b="0" i="0" u="none" strike="noStrike" cap="none" spc="0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FillTx/>
              <a:sym typeface="Helvetica Neue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E44C149-4304-C880-6C87-F578B4117826}"/>
              </a:ext>
            </a:extLst>
          </p:cNvPr>
          <p:cNvSpPr/>
          <p:nvPr/>
        </p:nvSpPr>
        <p:spPr>
          <a:xfrm>
            <a:off x="598106" y="1708656"/>
            <a:ext cx="8299709" cy="646331"/>
          </a:xfrm>
          <a:prstGeom prst="rect">
            <a:avLst/>
          </a:prstGeom>
          <a:solidFill>
            <a:srgbClr val="FBE781"/>
          </a:solidFill>
        </p:spPr>
        <p:txBody>
          <a:bodyPr wrap="square">
            <a:spAutoFit/>
          </a:bodyPr>
          <a:lstStyle/>
          <a:p>
            <a:r>
              <a:rPr lang="es-ES" sz="3600" b="1" dirty="0">
                <a:latin typeface="Franklin Gothic Book" panose="020B0503020102020204" pitchFamily="34" charset="0"/>
              </a:rPr>
              <a:t>Criterios de Priorización de los Proyectos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A1D7D8A-3256-4470-0ED8-0E24AB8D34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576228"/>
              </p:ext>
            </p:extLst>
          </p:nvPr>
        </p:nvGraphicFramePr>
        <p:xfrm>
          <a:off x="3628907" y="3448796"/>
          <a:ext cx="14864365" cy="7150779"/>
        </p:xfrm>
        <a:graphic>
          <a:graphicData uri="http://schemas.openxmlformats.org/drawingml/2006/table">
            <a:tbl>
              <a:tblPr/>
              <a:tblGrid>
                <a:gridCol w="10102146">
                  <a:extLst>
                    <a:ext uri="{9D8B030D-6E8A-4147-A177-3AD203B41FA5}">
                      <a16:colId xmlns:a16="http://schemas.microsoft.com/office/drawing/2014/main" val="3434358056"/>
                    </a:ext>
                  </a:extLst>
                </a:gridCol>
                <a:gridCol w="4762219">
                  <a:extLst>
                    <a:ext uri="{9D8B030D-6E8A-4147-A177-3AD203B41FA5}">
                      <a16:colId xmlns:a16="http://schemas.microsoft.com/office/drawing/2014/main" val="4059981403"/>
                    </a:ext>
                  </a:extLst>
                </a:gridCol>
              </a:tblGrid>
              <a:tr h="2351599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CRITERIO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PUNTUACIÓN MÁXIMA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271295"/>
                  </a:ext>
                </a:extLst>
              </a:tr>
              <a:tr h="1199795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4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DIMENSIÓN DE LA EMPRESA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4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PUNTOS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850828"/>
                  </a:ext>
                </a:extLst>
              </a:tr>
              <a:tr h="1199795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4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Micro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4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2394325"/>
                  </a:ext>
                </a:extLst>
              </a:tr>
              <a:tr h="1199795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4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Pequeña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4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7224331"/>
                  </a:ext>
                </a:extLst>
              </a:tr>
              <a:tr h="1199795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Mediana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2818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80125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12666641"/>
            <a:ext cx="24384000" cy="1049355"/>
            <a:chOff x="-946" y="12611745"/>
            <a:chExt cx="24384946" cy="940790"/>
          </a:xfrm>
        </p:grpSpPr>
        <p:grpSp>
          <p:nvGrpSpPr>
            <p:cNvPr id="5" name="Grupo 4"/>
            <p:cNvGrpSpPr/>
            <p:nvPr/>
          </p:nvGrpSpPr>
          <p:grpSpPr>
            <a:xfrm>
              <a:off x="5182684" y="12629827"/>
              <a:ext cx="19201316" cy="922708"/>
              <a:chOff x="5543628" y="12823463"/>
              <a:chExt cx="18840371" cy="922708"/>
            </a:xfrm>
          </p:grpSpPr>
          <p:sp>
            <p:nvSpPr>
              <p:cNvPr id="7" name="Rectángulo 6"/>
              <p:cNvSpPr/>
              <p:nvPr/>
            </p:nvSpPr>
            <p:spPr>
              <a:xfrm>
                <a:off x="5543628" y="12823463"/>
                <a:ext cx="18840371" cy="909601"/>
              </a:xfrm>
              <a:prstGeom prst="rect">
                <a:avLst/>
              </a:prstGeom>
              <a:solidFill>
                <a:srgbClr val="004B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371566">
                  <a:defRPr/>
                </a:pPr>
                <a:endParaRPr lang="es-ES" sz="27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pic>
            <p:nvPicPr>
              <p:cNvPr id="8" name="Imagen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47961" y="12823465"/>
                <a:ext cx="1312585" cy="922706"/>
              </a:xfrm>
              <a:prstGeom prst="rect">
                <a:avLst/>
              </a:prstGeom>
            </p:spPr>
          </p:pic>
        </p:grpSp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46" y="12611745"/>
              <a:ext cx="5179572" cy="927684"/>
            </a:xfrm>
            <a:prstGeom prst="rect">
              <a:avLst/>
            </a:prstGeom>
          </p:spPr>
        </p:pic>
      </p:grpSp>
      <p:sp>
        <p:nvSpPr>
          <p:cNvPr id="3" name="Título para subapartados…">
            <a:extLst>
              <a:ext uri="{FF2B5EF4-FFF2-40B4-BE49-F238E27FC236}">
                <a16:creationId xmlns:a16="http://schemas.microsoft.com/office/drawing/2014/main" id="{18788B53-75EE-1C19-CE49-E9FF5B64535E}"/>
              </a:ext>
            </a:extLst>
          </p:cNvPr>
          <p:cNvSpPr txBox="1">
            <a:spLocks/>
          </p:cNvSpPr>
          <p:nvPr/>
        </p:nvSpPr>
        <p:spPr>
          <a:xfrm>
            <a:off x="3635" y="-11932"/>
            <a:ext cx="24380365" cy="1600916"/>
          </a:xfrm>
          <a:prstGeom prst="rect">
            <a:avLst/>
          </a:prstGeom>
          <a:solidFill>
            <a:srgbClr val="05868E"/>
          </a:solidFill>
          <a:ln w="12700">
            <a:miter lim="400000"/>
          </a:ln>
        </p:spPr>
        <p:txBody>
          <a:bodyPr lIns="0" tIns="0" rIns="0" bIns="0" anchor="ctr">
            <a:normAutofit fontScale="92500" lnSpcReduction="10000"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979488" lvl="2" algn="l" defTabSz="457200" hangingPunct="1"/>
            <a:r>
              <a:rPr lang="es-ES" sz="6000" b="1" dirty="0">
                <a:solidFill>
                  <a:srgbClr val="FFFFFF"/>
                </a:solidFill>
                <a:latin typeface="Bahnschrift Light SemiCondensed" panose="020B0502040204020203" pitchFamily="34" charset="0"/>
                <a:ea typeface="Geogrotesque SemiBold"/>
                <a:cs typeface="Geogrotesque SemiBold"/>
              </a:rPr>
              <a:t>	</a:t>
            </a:r>
          </a:p>
          <a:p>
            <a:pPr marL="979488" lvl="2" algn="l" defTabSz="457200" hangingPunct="1"/>
            <a:r>
              <a:rPr lang="es-ES" sz="5400" b="1" dirty="0">
                <a:solidFill>
                  <a:srgbClr val="FFFFFF"/>
                </a:solidFill>
                <a:latin typeface="Geogrotesque SemiBold"/>
                <a:ea typeface="Geogrotesque SemiBold"/>
                <a:cs typeface="Geogrotesque SemiBold"/>
                <a:sym typeface="Geogrotesque SemiBold"/>
              </a:rPr>
              <a:t>          Ayudas a Proyectos Empresariales (2022)</a:t>
            </a:r>
          </a:p>
          <a:p>
            <a:pPr algn="l" defTabSz="457200" hangingPunct="1"/>
            <a:endParaRPr lang="es-ES" sz="5400" b="1" dirty="0">
              <a:solidFill>
                <a:srgbClr val="FFFFFF"/>
              </a:solidFill>
              <a:latin typeface="Bahnschrift Light SemiCondensed" panose="020B0502040204020203" pitchFamily="34" charset="0"/>
              <a:ea typeface="Geogrotesque SemiBold"/>
              <a:cs typeface="Geogrotesque SemiBold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9149E72-4C0C-233F-00CD-DBD81DD585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6" y="430906"/>
            <a:ext cx="1732642" cy="7200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ECEB0941-8C07-2953-0A94-BF8672908CB0}"/>
              </a:ext>
            </a:extLst>
          </p:cNvPr>
          <p:cNvSpPr txBox="1"/>
          <p:nvPr/>
        </p:nvSpPr>
        <p:spPr>
          <a:xfrm>
            <a:off x="14299620" y="985340"/>
            <a:ext cx="11058549" cy="452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es-ES" sz="2000" b="0" dirty="0">
                <a:solidFill>
                  <a:schemeClr val="bg2">
                    <a:lumMod val="75000"/>
                  </a:schemeClr>
                </a:solidFill>
                <a:latin typeface="Franklin Gothic Medium" panose="020B0603020102020204" pitchFamily="34" charset="0"/>
              </a:rPr>
              <a:t>Orden TED/1240/2022 Ayudas a proyectos empresariales que generen empleo</a:t>
            </a:r>
            <a:endParaRPr kumimoji="0" lang="es-ES" sz="2000" b="0" i="0" u="none" strike="noStrike" cap="none" spc="0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FillTx/>
              <a:sym typeface="Helvetica Neue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E44C149-4304-C880-6C87-F578B4117826}"/>
              </a:ext>
            </a:extLst>
          </p:cNvPr>
          <p:cNvSpPr/>
          <p:nvPr/>
        </p:nvSpPr>
        <p:spPr>
          <a:xfrm>
            <a:off x="598106" y="1708656"/>
            <a:ext cx="8299709" cy="646331"/>
          </a:xfrm>
          <a:prstGeom prst="rect">
            <a:avLst/>
          </a:prstGeom>
          <a:solidFill>
            <a:srgbClr val="FBE781"/>
          </a:solidFill>
        </p:spPr>
        <p:txBody>
          <a:bodyPr wrap="square">
            <a:spAutoFit/>
          </a:bodyPr>
          <a:lstStyle/>
          <a:p>
            <a:r>
              <a:rPr lang="es-ES" sz="3600" b="1" dirty="0">
                <a:latin typeface="Franklin Gothic Book" panose="020B0503020102020204" pitchFamily="34" charset="0"/>
              </a:rPr>
              <a:t>Criterios de Priorización de los Proyectos</a:t>
            </a: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3140D318-D5CB-D851-A138-1229B8EB15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58782"/>
              </p:ext>
            </p:extLst>
          </p:nvPr>
        </p:nvGraphicFramePr>
        <p:xfrm>
          <a:off x="3004457" y="3004457"/>
          <a:ext cx="17056359" cy="7987002"/>
        </p:xfrm>
        <a:graphic>
          <a:graphicData uri="http://schemas.openxmlformats.org/drawingml/2006/table">
            <a:tbl>
              <a:tblPr/>
              <a:tblGrid>
                <a:gridCol w="12691224">
                  <a:extLst>
                    <a:ext uri="{9D8B030D-6E8A-4147-A177-3AD203B41FA5}">
                      <a16:colId xmlns:a16="http://schemas.microsoft.com/office/drawing/2014/main" val="3966228295"/>
                    </a:ext>
                  </a:extLst>
                </a:gridCol>
                <a:gridCol w="4365135">
                  <a:extLst>
                    <a:ext uri="{9D8B030D-6E8A-4147-A177-3AD203B41FA5}">
                      <a16:colId xmlns:a16="http://schemas.microsoft.com/office/drawing/2014/main" val="2510248031"/>
                    </a:ext>
                  </a:extLst>
                </a:gridCol>
              </a:tblGrid>
              <a:tr h="1331167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3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CRITERIO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3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PUNTUACIÓN MÁXIMA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58889"/>
                  </a:ext>
                </a:extLst>
              </a:tr>
              <a:tr h="670174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3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EFECTOS INDUCIDOS O EXTERNALIDADES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3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PUNTOS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101969"/>
                  </a:ext>
                </a:extLst>
              </a:tr>
              <a:tr h="1331167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3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Incremento de la productividad x innovación y digitalización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3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365729"/>
                  </a:ext>
                </a:extLst>
              </a:tr>
              <a:tr h="199216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Propuesta de innovación y su valor diferencial, innovación de producto, (introducción de un bien, de producto o servicio innovador con alto grado de mejora), de un proceso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3037705"/>
                  </a:ext>
                </a:extLst>
              </a:tr>
              <a:tr h="1331167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Componente I+D+i. Proyecto contempla inversiones en I+D+i o colaboración con centros de investigación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4372955"/>
                  </a:ext>
                </a:extLst>
              </a:tr>
              <a:tr h="1331167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Digitalización de los procesos de producción o servicios de empresa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3807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74435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12666641"/>
            <a:ext cx="24384000" cy="1049355"/>
            <a:chOff x="-946" y="12611745"/>
            <a:chExt cx="24384946" cy="940790"/>
          </a:xfrm>
        </p:grpSpPr>
        <p:grpSp>
          <p:nvGrpSpPr>
            <p:cNvPr id="5" name="Grupo 4"/>
            <p:cNvGrpSpPr/>
            <p:nvPr/>
          </p:nvGrpSpPr>
          <p:grpSpPr>
            <a:xfrm>
              <a:off x="5182684" y="12629827"/>
              <a:ext cx="19201316" cy="922708"/>
              <a:chOff x="5543628" y="12823463"/>
              <a:chExt cx="18840371" cy="922708"/>
            </a:xfrm>
          </p:grpSpPr>
          <p:sp>
            <p:nvSpPr>
              <p:cNvPr id="7" name="Rectángulo 6"/>
              <p:cNvSpPr/>
              <p:nvPr/>
            </p:nvSpPr>
            <p:spPr>
              <a:xfrm>
                <a:off x="5543628" y="12823463"/>
                <a:ext cx="18840371" cy="909601"/>
              </a:xfrm>
              <a:prstGeom prst="rect">
                <a:avLst/>
              </a:prstGeom>
              <a:solidFill>
                <a:srgbClr val="004B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371566">
                  <a:defRPr/>
                </a:pPr>
                <a:endParaRPr lang="es-ES" sz="27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pic>
            <p:nvPicPr>
              <p:cNvPr id="8" name="Imagen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47961" y="12823465"/>
                <a:ext cx="1312585" cy="922706"/>
              </a:xfrm>
              <a:prstGeom prst="rect">
                <a:avLst/>
              </a:prstGeom>
            </p:spPr>
          </p:pic>
        </p:grpSp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46" y="12611745"/>
              <a:ext cx="5179572" cy="927684"/>
            </a:xfrm>
            <a:prstGeom prst="rect">
              <a:avLst/>
            </a:prstGeom>
          </p:spPr>
        </p:pic>
      </p:grpSp>
      <p:sp>
        <p:nvSpPr>
          <p:cNvPr id="3" name="Título para subapartados…">
            <a:extLst>
              <a:ext uri="{FF2B5EF4-FFF2-40B4-BE49-F238E27FC236}">
                <a16:creationId xmlns:a16="http://schemas.microsoft.com/office/drawing/2014/main" id="{18788B53-75EE-1C19-CE49-E9FF5B64535E}"/>
              </a:ext>
            </a:extLst>
          </p:cNvPr>
          <p:cNvSpPr txBox="1">
            <a:spLocks/>
          </p:cNvSpPr>
          <p:nvPr/>
        </p:nvSpPr>
        <p:spPr>
          <a:xfrm>
            <a:off x="3635" y="-11932"/>
            <a:ext cx="24380365" cy="1600916"/>
          </a:xfrm>
          <a:prstGeom prst="rect">
            <a:avLst/>
          </a:prstGeom>
          <a:solidFill>
            <a:srgbClr val="05868E"/>
          </a:solidFill>
          <a:ln w="12700">
            <a:miter lim="400000"/>
          </a:ln>
        </p:spPr>
        <p:txBody>
          <a:bodyPr lIns="0" tIns="0" rIns="0" bIns="0" anchor="ctr">
            <a:normAutofit fontScale="92500" lnSpcReduction="10000"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979488" lvl="2" algn="l" defTabSz="457200" hangingPunct="1"/>
            <a:r>
              <a:rPr lang="es-ES" sz="6000" b="1" dirty="0">
                <a:solidFill>
                  <a:srgbClr val="FFFFFF"/>
                </a:solidFill>
                <a:latin typeface="Bahnschrift Light SemiCondensed" panose="020B0502040204020203" pitchFamily="34" charset="0"/>
                <a:ea typeface="Geogrotesque SemiBold"/>
                <a:cs typeface="Geogrotesque SemiBold"/>
              </a:rPr>
              <a:t>	</a:t>
            </a:r>
          </a:p>
          <a:p>
            <a:pPr marL="979488" lvl="2" algn="l" defTabSz="457200" hangingPunct="1"/>
            <a:r>
              <a:rPr lang="es-ES" sz="5400" b="1" dirty="0">
                <a:solidFill>
                  <a:srgbClr val="FFFFFF"/>
                </a:solidFill>
                <a:latin typeface="Geogrotesque SemiBold"/>
                <a:ea typeface="Geogrotesque SemiBold"/>
                <a:cs typeface="Geogrotesque SemiBold"/>
                <a:sym typeface="Geogrotesque SemiBold"/>
              </a:rPr>
              <a:t>          Ayudas a Proyectos Empresariales (2022)</a:t>
            </a:r>
          </a:p>
          <a:p>
            <a:pPr algn="l" defTabSz="457200" hangingPunct="1"/>
            <a:endParaRPr lang="es-ES" sz="5400" b="1" dirty="0">
              <a:solidFill>
                <a:srgbClr val="FFFFFF"/>
              </a:solidFill>
              <a:latin typeface="Bahnschrift Light SemiCondensed" panose="020B0502040204020203" pitchFamily="34" charset="0"/>
              <a:ea typeface="Geogrotesque SemiBold"/>
              <a:cs typeface="Geogrotesque SemiBold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9149E72-4C0C-233F-00CD-DBD81DD585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6" y="430906"/>
            <a:ext cx="1732642" cy="7200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ECEB0941-8C07-2953-0A94-BF8672908CB0}"/>
              </a:ext>
            </a:extLst>
          </p:cNvPr>
          <p:cNvSpPr txBox="1"/>
          <p:nvPr/>
        </p:nvSpPr>
        <p:spPr>
          <a:xfrm>
            <a:off x="14299620" y="985340"/>
            <a:ext cx="11058549" cy="452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es-ES" sz="2000" b="0" dirty="0">
                <a:solidFill>
                  <a:schemeClr val="bg2">
                    <a:lumMod val="75000"/>
                  </a:schemeClr>
                </a:solidFill>
                <a:latin typeface="Franklin Gothic Medium" panose="020B0603020102020204" pitchFamily="34" charset="0"/>
              </a:rPr>
              <a:t>Orden TED/1240/2022 Ayudas a proyectos empresariales que generen empleo</a:t>
            </a:r>
            <a:endParaRPr kumimoji="0" lang="es-ES" sz="2000" b="0" i="0" u="none" strike="noStrike" cap="none" spc="0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FillTx/>
              <a:sym typeface="Helvetica Neue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E44C149-4304-C880-6C87-F578B4117826}"/>
              </a:ext>
            </a:extLst>
          </p:cNvPr>
          <p:cNvSpPr/>
          <p:nvPr/>
        </p:nvSpPr>
        <p:spPr>
          <a:xfrm>
            <a:off x="598106" y="1708656"/>
            <a:ext cx="8299709" cy="646331"/>
          </a:xfrm>
          <a:prstGeom prst="rect">
            <a:avLst/>
          </a:prstGeom>
          <a:solidFill>
            <a:srgbClr val="FBE781"/>
          </a:solidFill>
        </p:spPr>
        <p:txBody>
          <a:bodyPr wrap="square">
            <a:spAutoFit/>
          </a:bodyPr>
          <a:lstStyle/>
          <a:p>
            <a:r>
              <a:rPr lang="es-ES" sz="3600" b="1" dirty="0">
                <a:latin typeface="Franklin Gothic Book" panose="020B0503020102020204" pitchFamily="34" charset="0"/>
              </a:rPr>
              <a:t>Criterios de Priorización de los Proyectos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3A103DF1-504A-C4F8-8F84-E8637BED75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232420"/>
              </p:ext>
            </p:extLst>
          </p:nvPr>
        </p:nvGraphicFramePr>
        <p:xfrm>
          <a:off x="2868903" y="3545633"/>
          <a:ext cx="16072240" cy="6960637"/>
        </p:xfrm>
        <a:graphic>
          <a:graphicData uri="http://schemas.openxmlformats.org/drawingml/2006/table">
            <a:tbl>
              <a:tblPr/>
              <a:tblGrid>
                <a:gridCol w="11958965">
                  <a:extLst>
                    <a:ext uri="{9D8B030D-6E8A-4147-A177-3AD203B41FA5}">
                      <a16:colId xmlns:a16="http://schemas.microsoft.com/office/drawing/2014/main" val="727546088"/>
                    </a:ext>
                  </a:extLst>
                </a:gridCol>
                <a:gridCol w="4113275">
                  <a:extLst>
                    <a:ext uri="{9D8B030D-6E8A-4147-A177-3AD203B41FA5}">
                      <a16:colId xmlns:a16="http://schemas.microsoft.com/office/drawing/2014/main" val="2689016381"/>
                    </a:ext>
                  </a:extLst>
                </a:gridCol>
              </a:tblGrid>
              <a:tr h="1631919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CRITERIO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4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PUNTUACIÓN MÁXIMA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683006"/>
                  </a:ext>
                </a:extLst>
              </a:tr>
              <a:tr h="832612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4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EFECTOS INDUCIDOS O EXTERNALIDADES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4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PUNTOS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483448"/>
                  </a:ext>
                </a:extLst>
              </a:tr>
              <a:tr h="1232266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4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Efecto del proyecto en la sostenibilidad social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4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717702"/>
                  </a:ext>
                </a:extLst>
              </a:tr>
              <a:tr h="2431228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4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Trabajadores afectados por los cierres </a:t>
                      </a:r>
                      <a:br>
                        <a:rPr lang="es-ES" sz="4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S" sz="4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Si el 10% puestos creados es de Bolsas ITJ= 3 puntos </a:t>
                      </a:r>
                      <a:br>
                        <a:rPr lang="es-ES" sz="4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S" sz="4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Si el 20% puestos creados es de Bolsas ITJ= 5 puntos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4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1992801"/>
                  </a:ext>
                </a:extLst>
              </a:tr>
              <a:tr h="832612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4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Economía social, calidad de empleo y beneficios sociales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4485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22935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12666641"/>
            <a:ext cx="24384000" cy="1049355"/>
            <a:chOff x="-946" y="12611745"/>
            <a:chExt cx="24384946" cy="940790"/>
          </a:xfrm>
        </p:grpSpPr>
        <p:grpSp>
          <p:nvGrpSpPr>
            <p:cNvPr id="5" name="Grupo 4"/>
            <p:cNvGrpSpPr/>
            <p:nvPr/>
          </p:nvGrpSpPr>
          <p:grpSpPr>
            <a:xfrm>
              <a:off x="5182684" y="12629827"/>
              <a:ext cx="19201316" cy="922708"/>
              <a:chOff x="5543628" y="12823463"/>
              <a:chExt cx="18840371" cy="922708"/>
            </a:xfrm>
          </p:grpSpPr>
          <p:sp>
            <p:nvSpPr>
              <p:cNvPr id="7" name="Rectángulo 6"/>
              <p:cNvSpPr/>
              <p:nvPr/>
            </p:nvSpPr>
            <p:spPr>
              <a:xfrm>
                <a:off x="5543628" y="12823463"/>
                <a:ext cx="18840371" cy="909601"/>
              </a:xfrm>
              <a:prstGeom prst="rect">
                <a:avLst/>
              </a:prstGeom>
              <a:solidFill>
                <a:srgbClr val="004B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371566">
                  <a:defRPr/>
                </a:pPr>
                <a:endParaRPr lang="es-ES" sz="27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pic>
            <p:nvPicPr>
              <p:cNvPr id="8" name="Imagen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47961" y="12823465"/>
                <a:ext cx="1312585" cy="922706"/>
              </a:xfrm>
              <a:prstGeom prst="rect">
                <a:avLst/>
              </a:prstGeom>
            </p:spPr>
          </p:pic>
        </p:grpSp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46" y="12611745"/>
              <a:ext cx="5179572" cy="927684"/>
            </a:xfrm>
            <a:prstGeom prst="rect">
              <a:avLst/>
            </a:prstGeom>
          </p:spPr>
        </p:pic>
      </p:grpSp>
      <p:sp>
        <p:nvSpPr>
          <p:cNvPr id="3" name="Título para subapartados…">
            <a:extLst>
              <a:ext uri="{FF2B5EF4-FFF2-40B4-BE49-F238E27FC236}">
                <a16:creationId xmlns:a16="http://schemas.microsoft.com/office/drawing/2014/main" id="{18788B53-75EE-1C19-CE49-E9FF5B64535E}"/>
              </a:ext>
            </a:extLst>
          </p:cNvPr>
          <p:cNvSpPr txBox="1">
            <a:spLocks/>
          </p:cNvSpPr>
          <p:nvPr/>
        </p:nvSpPr>
        <p:spPr>
          <a:xfrm>
            <a:off x="3635" y="-11932"/>
            <a:ext cx="24380365" cy="1600916"/>
          </a:xfrm>
          <a:prstGeom prst="rect">
            <a:avLst/>
          </a:prstGeom>
          <a:solidFill>
            <a:srgbClr val="05868E"/>
          </a:solidFill>
          <a:ln w="12700">
            <a:miter lim="400000"/>
          </a:ln>
        </p:spPr>
        <p:txBody>
          <a:bodyPr lIns="0" tIns="0" rIns="0" bIns="0" anchor="ctr">
            <a:normAutofit fontScale="92500" lnSpcReduction="10000"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979488" lvl="2" algn="l" defTabSz="457200" hangingPunct="1"/>
            <a:r>
              <a:rPr lang="es-ES" sz="6000" b="1" dirty="0">
                <a:solidFill>
                  <a:srgbClr val="FFFFFF"/>
                </a:solidFill>
                <a:latin typeface="Bahnschrift Light SemiCondensed" panose="020B0502040204020203" pitchFamily="34" charset="0"/>
                <a:ea typeface="Geogrotesque SemiBold"/>
                <a:cs typeface="Geogrotesque SemiBold"/>
              </a:rPr>
              <a:t>	</a:t>
            </a:r>
          </a:p>
          <a:p>
            <a:pPr marL="979488" lvl="2" algn="l" defTabSz="457200" hangingPunct="1"/>
            <a:r>
              <a:rPr lang="es-ES" sz="5400" b="1" dirty="0">
                <a:solidFill>
                  <a:srgbClr val="FFFFFF"/>
                </a:solidFill>
                <a:latin typeface="Geogrotesque SemiBold"/>
                <a:ea typeface="Geogrotesque SemiBold"/>
                <a:cs typeface="Geogrotesque SemiBold"/>
                <a:sym typeface="Geogrotesque SemiBold"/>
              </a:rPr>
              <a:t>          Ayudas a Proyectos Empresariales (2022)</a:t>
            </a:r>
          </a:p>
          <a:p>
            <a:pPr algn="l" defTabSz="457200" hangingPunct="1"/>
            <a:endParaRPr lang="es-ES" sz="5400" b="1" dirty="0">
              <a:solidFill>
                <a:srgbClr val="FFFFFF"/>
              </a:solidFill>
              <a:latin typeface="Bahnschrift Light SemiCondensed" panose="020B0502040204020203" pitchFamily="34" charset="0"/>
              <a:ea typeface="Geogrotesque SemiBold"/>
              <a:cs typeface="Geogrotesque SemiBold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9149E72-4C0C-233F-00CD-DBD81DD585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6" y="430906"/>
            <a:ext cx="1732642" cy="7200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ECEB0941-8C07-2953-0A94-BF8672908CB0}"/>
              </a:ext>
            </a:extLst>
          </p:cNvPr>
          <p:cNvSpPr txBox="1"/>
          <p:nvPr/>
        </p:nvSpPr>
        <p:spPr>
          <a:xfrm>
            <a:off x="14299620" y="985340"/>
            <a:ext cx="11058549" cy="452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es-ES" sz="2000" b="0" dirty="0">
                <a:solidFill>
                  <a:schemeClr val="bg2">
                    <a:lumMod val="75000"/>
                  </a:schemeClr>
                </a:solidFill>
                <a:latin typeface="Franklin Gothic Medium" panose="020B0603020102020204" pitchFamily="34" charset="0"/>
              </a:rPr>
              <a:t>Orden TED/1240/2022 Ayudas a proyectos empresariales que generen empleo</a:t>
            </a:r>
            <a:endParaRPr kumimoji="0" lang="es-ES" sz="2000" b="0" i="0" u="none" strike="noStrike" cap="none" spc="0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FillTx/>
              <a:sym typeface="Helvetica Neue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E44C149-4304-C880-6C87-F578B4117826}"/>
              </a:ext>
            </a:extLst>
          </p:cNvPr>
          <p:cNvSpPr/>
          <p:nvPr/>
        </p:nvSpPr>
        <p:spPr>
          <a:xfrm>
            <a:off x="598106" y="1708656"/>
            <a:ext cx="8299709" cy="646331"/>
          </a:xfrm>
          <a:prstGeom prst="rect">
            <a:avLst/>
          </a:prstGeom>
          <a:solidFill>
            <a:srgbClr val="FBE781"/>
          </a:solidFill>
        </p:spPr>
        <p:txBody>
          <a:bodyPr wrap="square">
            <a:spAutoFit/>
          </a:bodyPr>
          <a:lstStyle/>
          <a:p>
            <a:r>
              <a:rPr lang="es-ES" sz="3600" b="1" dirty="0">
                <a:latin typeface="Franklin Gothic Book" panose="020B0503020102020204" pitchFamily="34" charset="0"/>
              </a:rPr>
              <a:t>Criterios de Priorización de los Proyectos</a:t>
            </a:r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692B022D-210F-B3AC-03D8-0A54FADF87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626730"/>
              </p:ext>
            </p:extLst>
          </p:nvPr>
        </p:nvGraphicFramePr>
        <p:xfrm>
          <a:off x="2589685" y="2881996"/>
          <a:ext cx="19434323" cy="9633047"/>
        </p:xfrm>
        <a:graphic>
          <a:graphicData uri="http://schemas.openxmlformats.org/drawingml/2006/table">
            <a:tbl>
              <a:tblPr/>
              <a:tblGrid>
                <a:gridCol w="14460610">
                  <a:extLst>
                    <a:ext uri="{9D8B030D-6E8A-4147-A177-3AD203B41FA5}">
                      <a16:colId xmlns:a16="http://schemas.microsoft.com/office/drawing/2014/main" val="4090137502"/>
                    </a:ext>
                  </a:extLst>
                </a:gridCol>
                <a:gridCol w="4973713">
                  <a:extLst>
                    <a:ext uri="{9D8B030D-6E8A-4147-A177-3AD203B41FA5}">
                      <a16:colId xmlns:a16="http://schemas.microsoft.com/office/drawing/2014/main" val="2037941828"/>
                    </a:ext>
                  </a:extLst>
                </a:gridCol>
              </a:tblGrid>
              <a:tr h="8167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3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CRITERIO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3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PUNTUACIÓN MÁXIMA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15373"/>
                  </a:ext>
                </a:extLst>
              </a:tr>
              <a:tr h="4166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3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EFECTOS INDUCIDOS O EXTERNALIDADES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3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PUNTOS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791104"/>
                  </a:ext>
                </a:extLst>
              </a:tr>
              <a:tr h="916712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3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Efecto del proyecto en la sostenibilidad ambiental e introducción de elementos de economía circular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3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236718"/>
                  </a:ext>
                </a:extLst>
              </a:tr>
              <a:tr h="416688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Economía circular y productos ecológicos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1473215"/>
                  </a:ext>
                </a:extLst>
              </a:tr>
              <a:tr h="4416889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Eficiencia, autoconsumo energético renovable y reducción de emisiones de gases de efecto invernadero</a:t>
                      </a:r>
                      <a:br>
                        <a:rPr lang="es-E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- 7 puntos si el proyecto implica reducción de emisiones directas de gases de efecto invernadero mayor o igual al 30% respecto al nivel actual. En nueva empresa, respecto a tecnología y procesos existentes</a:t>
                      </a:r>
                      <a:br>
                        <a:rPr lang="es-E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caso contrario: </a:t>
                      </a:r>
                      <a:br>
                        <a:rPr lang="es-E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- 2 puntos. si la empresa posee Sistema de Gestión Ambiental Certificado o sello de Registro de Huella de Carbono</a:t>
                      </a:r>
                      <a:br>
                        <a:rPr lang="es-E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- 2 puntos si el proyecto está asociado a instalación de autoconsumo energético renovable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6996054"/>
                  </a:ext>
                </a:extLst>
              </a:tr>
              <a:tr h="816707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Alternativamente* Si el proyecto incorpora elementos de biodiversidad y conservación de la naturaleza.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35745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9655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/>
          <p:cNvGrpSpPr/>
          <p:nvPr/>
        </p:nvGrpSpPr>
        <p:grpSpPr>
          <a:xfrm>
            <a:off x="1" y="12671464"/>
            <a:ext cx="24383998" cy="1044536"/>
            <a:chOff x="1" y="6422372"/>
            <a:chExt cx="12191999" cy="522268"/>
          </a:xfrm>
        </p:grpSpPr>
        <p:sp>
          <p:nvSpPr>
            <p:cNvPr id="22" name="Título para subapartados…"/>
            <p:cNvSpPr txBox="1">
              <a:spLocks/>
            </p:cNvSpPr>
            <p:nvPr/>
          </p:nvSpPr>
          <p:spPr>
            <a:xfrm>
              <a:off x="2589686" y="6427271"/>
              <a:ext cx="9602314" cy="517369"/>
            </a:xfrm>
            <a:prstGeom prst="rect">
              <a:avLst/>
            </a:prstGeom>
            <a:solidFill>
              <a:srgbClr val="004B84"/>
            </a:solidFill>
            <a:ln w="12700">
              <a:miter lim="400000"/>
            </a:ln>
            <a:extLst>
              <a:ext uri="{C572A759-6A51-4108-AA02-DFA0A04FC94B}">
                <ma14:wrappingTextBoxFlag xmlns:lc="http://schemas.openxmlformats.org/drawingml/2006/lockedCanvas"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t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defRPr sz="6600">
                  <a:solidFill>
                    <a:srgbClr val="FFFFFF"/>
                  </a:solidFill>
                  <a:latin typeface="Geogrotesque SemiBold"/>
                  <a:ea typeface="Geogrotesque SemiBold"/>
                  <a:cs typeface="Geogrotesque SemiBold"/>
                  <a:sym typeface="Geogrotesque SemiBold"/>
                </a:defRPr>
              </a:pPr>
              <a:endParaRPr lang="es-ES" sz="2000" dirty="0">
                <a:solidFill>
                  <a:prstClr val="black"/>
                </a:solidFill>
                <a:latin typeface="Geogrotesque SemiBold"/>
                <a:ea typeface="Geogrotesque SemiBold"/>
                <a:cs typeface="Geogrotesque SemiBold"/>
                <a:sym typeface="Geogrotesque SemiBold"/>
              </a:endParaRPr>
            </a:p>
          </p:txBody>
        </p:sp>
        <p:pic>
          <p:nvPicPr>
            <p:cNvPr id="23" name="Imagen 22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6422372"/>
              <a:ext cx="2589686" cy="517369"/>
            </a:xfrm>
            <a:prstGeom prst="rect">
              <a:avLst/>
            </a:prstGeom>
          </p:spPr>
        </p:pic>
      </p:grpSp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3D7A8142-4350-4371-9819-A648424F0037}"/>
              </a:ext>
            </a:extLst>
          </p:cNvPr>
          <p:cNvGraphicFramePr/>
          <p:nvPr/>
        </p:nvGraphicFramePr>
        <p:xfrm>
          <a:off x="3919524" y="2673219"/>
          <a:ext cx="17209912" cy="10160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Marcador de contenido 2"/>
          <p:cNvSpPr txBox="1">
            <a:spLocks/>
          </p:cNvSpPr>
          <p:nvPr/>
        </p:nvSpPr>
        <p:spPr>
          <a:xfrm>
            <a:off x="1239172" y="2291189"/>
            <a:ext cx="22570616" cy="9935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28800">
              <a:spcBef>
                <a:spcPts val="2000"/>
              </a:spcBef>
              <a:defRPr/>
            </a:pPr>
            <a:endParaRPr lang="es-ES" sz="4800" dirty="0">
              <a:solidFill>
                <a:sysClr val="windowText" lastClr="000000"/>
              </a:solidFill>
              <a:latin typeface="Bahnschrift SemiCondensed" panose="020B0502040204020203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  <a:defRPr/>
            </a:pPr>
            <a:endParaRPr lang="es-ES" sz="4800" dirty="0">
              <a:solidFill>
                <a:sysClr val="windowText" lastClr="000000"/>
              </a:solidFill>
              <a:latin typeface="Bahnschrift SemiCondensed" panose="020B0502040204020203" pitchFamily="34" charset="0"/>
            </a:endParaRPr>
          </a:p>
          <a:p>
            <a:pPr>
              <a:defRPr/>
            </a:pPr>
            <a:endParaRPr lang="es-ES" sz="4400" dirty="0">
              <a:solidFill>
                <a:sysClr val="windowText" lastClr="000000"/>
              </a:solidFill>
              <a:latin typeface="Bahnschrift SemiCondensed" panose="020B0502040204020203" pitchFamily="34" charset="0"/>
            </a:endParaRPr>
          </a:p>
          <a:p>
            <a:pPr>
              <a:defRPr/>
            </a:pPr>
            <a:endParaRPr lang="es-ES" sz="4800" dirty="0">
              <a:solidFill>
                <a:sysClr val="windowText" lastClr="000000"/>
              </a:solidFill>
              <a:latin typeface="Bahnschrift SemiCondensed" panose="020B0502040204020203" pitchFamily="34" charset="0"/>
            </a:endParaRPr>
          </a:p>
          <a:p>
            <a:pPr>
              <a:defRPr/>
            </a:pPr>
            <a:endParaRPr lang="es-ES" sz="4800" dirty="0">
              <a:solidFill>
                <a:sysClr val="windowText" lastClr="000000"/>
              </a:solidFill>
              <a:latin typeface="Bahnschrift SemiCondensed" panose="020B0502040204020203" pitchFamily="34" charset="0"/>
            </a:endParaRPr>
          </a:p>
          <a:p>
            <a:pPr>
              <a:defRPr/>
            </a:pPr>
            <a:endParaRPr lang="es-ES" sz="4800" b="1" dirty="0">
              <a:solidFill>
                <a:sysClr val="windowText" lastClr="000000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" y="2"/>
            <a:ext cx="16969564" cy="499732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defRPr/>
            </a:pPr>
            <a:endParaRPr lang="es-ES" sz="36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896830" y="628742"/>
            <a:ext cx="23399676" cy="265112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l" defTabSz="1643062">
              <a:defRPr/>
            </a:pPr>
            <a:r>
              <a:rPr lang="es-ES" sz="8000" b="1" dirty="0">
                <a:solidFill>
                  <a:srgbClr val="3C3C3C"/>
                </a:solidFill>
                <a:latin typeface="Franklin Gothic Medium" panose="020B0603020102020204" pitchFamily="34" charset="0"/>
              </a:rPr>
              <a:t>Convenio de Transición Justa de </a:t>
            </a:r>
            <a:r>
              <a:rPr lang="es-ES" sz="8000" b="1" dirty="0">
                <a:solidFill>
                  <a:srgbClr val="00B050"/>
                </a:solidFill>
                <a:latin typeface="Franklin Gothic Medium" panose="020B0603020102020204" pitchFamily="34" charset="0"/>
              </a:rPr>
              <a:t>Aragón</a:t>
            </a:r>
          </a:p>
          <a:p>
            <a:pPr algn="l" defTabSz="1643062">
              <a:defRPr/>
            </a:pPr>
            <a:r>
              <a:rPr lang="es-ES" sz="4400" b="1" dirty="0">
                <a:solidFill>
                  <a:srgbClr val="00B050"/>
                </a:solidFill>
                <a:latin typeface="Franklin Gothic Medium" panose="020B06030201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Atiende a los impactos de centrales térmicas y minas de carbón en cierre: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4831391" y="9906675"/>
            <a:ext cx="5869902" cy="6367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8" tIns="71438" rIns="71438" bIns="71438" numCol="1" spcCol="38100" rtlCol="0" anchor="ctr">
            <a:spAutoFit/>
          </a:bodyPr>
          <a:lstStyle/>
          <a:p>
            <a:pPr algn="ctr" defTabSz="821532" hangingPunct="0">
              <a:defRPr/>
            </a:pPr>
            <a:r>
              <a:rPr lang="es-ES" sz="3200" b="1" dirty="0">
                <a:solidFill>
                  <a:srgbClr val="000000"/>
                </a:solidFill>
                <a:latin typeface="Helvetica Neue Medium"/>
                <a:sym typeface="Helvetica Neue"/>
              </a:rPr>
              <a:t>CENTRAL TÉRMICA</a:t>
            </a:r>
          </a:p>
        </p:txBody>
      </p:sp>
      <p:sp>
        <p:nvSpPr>
          <p:cNvPr id="103" name="CuadroTexto 102"/>
          <p:cNvSpPr txBox="1"/>
          <p:nvPr/>
        </p:nvSpPr>
        <p:spPr>
          <a:xfrm>
            <a:off x="696472" y="4377740"/>
            <a:ext cx="5179372" cy="11291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8" tIns="71438" rIns="71438" bIns="71438" numCol="1" spcCol="38100" rtlCol="0" anchor="ctr">
            <a:spAutoFit/>
          </a:bodyPr>
          <a:lstStyle/>
          <a:p>
            <a:pPr algn="ctr" defTabSz="821532" hangingPunct="0">
              <a:defRPr/>
            </a:pPr>
            <a:r>
              <a:rPr lang="es-ES" sz="3200" b="1" dirty="0">
                <a:solidFill>
                  <a:srgbClr val="000000"/>
                </a:solidFill>
                <a:latin typeface="Helvetica Neue Medium"/>
                <a:sym typeface="Helvetica Neue"/>
              </a:rPr>
              <a:t>EXPLOTACIONES MINERAS</a:t>
            </a:r>
          </a:p>
        </p:txBody>
      </p:sp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>
              <a:defRPr/>
            </a:pPr>
            <a:fld id="{EDDE0660-18AE-4C2A-8B80-74DFC7A124C0}" type="slidenum">
              <a:rPr lang="es-E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828800">
                <a:defRPr/>
              </a:pPr>
              <a:t>3</a:t>
            </a:fld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8B88787C-3F63-B6C6-C6E1-764C025AB8BB}"/>
              </a:ext>
            </a:extLst>
          </p:cNvPr>
          <p:cNvGrpSpPr/>
          <p:nvPr/>
        </p:nvGrpSpPr>
        <p:grpSpPr>
          <a:xfrm>
            <a:off x="19634002" y="8417087"/>
            <a:ext cx="4353008" cy="3373514"/>
            <a:chOff x="9728390" y="2015231"/>
            <a:chExt cx="2176504" cy="1686757"/>
          </a:xfrm>
        </p:grpSpPr>
        <p:sp>
          <p:nvSpPr>
            <p:cNvPr id="13" name="Flecha: hacia arriba 12">
              <a:extLst>
                <a:ext uri="{FF2B5EF4-FFF2-40B4-BE49-F238E27FC236}">
                  <a16:creationId xmlns:a16="http://schemas.microsoft.com/office/drawing/2014/main" id="{2FF51E6A-A50C-5B8B-4045-A5C5F50F4135}"/>
                </a:ext>
              </a:extLst>
            </p:cNvPr>
            <p:cNvSpPr/>
            <p:nvPr/>
          </p:nvSpPr>
          <p:spPr>
            <a:xfrm>
              <a:off x="9728390" y="2015231"/>
              <a:ext cx="2176504" cy="1686757"/>
            </a:xfrm>
            <a:prstGeom prst="up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s-ES" sz="36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9" name="Gráfico 18" descr="Brindis contorno">
              <a:extLst>
                <a:ext uri="{FF2B5EF4-FFF2-40B4-BE49-F238E27FC236}">
                  <a16:creationId xmlns:a16="http://schemas.microsoft.com/office/drawing/2014/main" id="{63DB0289-5330-5AB9-9A84-94428B265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406664" y="2250819"/>
              <a:ext cx="819955" cy="819955"/>
            </a:xfrm>
            <a:prstGeom prst="rect">
              <a:avLst/>
            </a:prstGeom>
          </p:spPr>
        </p:pic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CCC75EAA-746C-1E45-DC2D-0980895CFD85}"/>
                </a:ext>
              </a:extLst>
            </p:cNvPr>
            <p:cNvSpPr txBox="1"/>
            <p:nvPr/>
          </p:nvSpPr>
          <p:spPr>
            <a:xfrm>
              <a:off x="10290107" y="3163424"/>
              <a:ext cx="1144332" cy="507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s-ES" sz="3000" dirty="0">
                  <a:solidFill>
                    <a:prstClr val="white"/>
                  </a:solidFill>
                  <a:latin typeface="Calibri" panose="020F0502020204030204"/>
                </a:rPr>
                <a:t>Convenio TJ Aragón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285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12666641"/>
            <a:ext cx="24384000" cy="1049355"/>
            <a:chOff x="-946" y="12611745"/>
            <a:chExt cx="24384946" cy="940790"/>
          </a:xfrm>
        </p:grpSpPr>
        <p:grpSp>
          <p:nvGrpSpPr>
            <p:cNvPr id="5" name="Grupo 4"/>
            <p:cNvGrpSpPr/>
            <p:nvPr/>
          </p:nvGrpSpPr>
          <p:grpSpPr>
            <a:xfrm>
              <a:off x="5182684" y="12629827"/>
              <a:ext cx="19201316" cy="922708"/>
              <a:chOff x="5543628" y="12823463"/>
              <a:chExt cx="18840371" cy="922708"/>
            </a:xfrm>
          </p:grpSpPr>
          <p:sp>
            <p:nvSpPr>
              <p:cNvPr id="7" name="Rectángulo 6"/>
              <p:cNvSpPr/>
              <p:nvPr/>
            </p:nvSpPr>
            <p:spPr>
              <a:xfrm>
                <a:off x="5543628" y="12823463"/>
                <a:ext cx="18840371" cy="909601"/>
              </a:xfrm>
              <a:prstGeom prst="rect">
                <a:avLst/>
              </a:prstGeom>
              <a:solidFill>
                <a:srgbClr val="004B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371566">
                  <a:defRPr/>
                </a:pPr>
                <a:endParaRPr lang="es-ES" sz="27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pic>
            <p:nvPicPr>
              <p:cNvPr id="8" name="Imagen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47961" y="12823465"/>
                <a:ext cx="1312585" cy="922706"/>
              </a:xfrm>
              <a:prstGeom prst="rect">
                <a:avLst/>
              </a:prstGeom>
            </p:spPr>
          </p:pic>
        </p:grpSp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46" y="12611745"/>
              <a:ext cx="5179572" cy="927684"/>
            </a:xfrm>
            <a:prstGeom prst="rect">
              <a:avLst/>
            </a:prstGeom>
          </p:spPr>
        </p:pic>
      </p:grpSp>
      <p:sp>
        <p:nvSpPr>
          <p:cNvPr id="3" name="Título para subapartados…">
            <a:extLst>
              <a:ext uri="{FF2B5EF4-FFF2-40B4-BE49-F238E27FC236}">
                <a16:creationId xmlns:a16="http://schemas.microsoft.com/office/drawing/2014/main" id="{18788B53-75EE-1C19-CE49-E9FF5B64535E}"/>
              </a:ext>
            </a:extLst>
          </p:cNvPr>
          <p:cNvSpPr txBox="1">
            <a:spLocks/>
          </p:cNvSpPr>
          <p:nvPr/>
        </p:nvSpPr>
        <p:spPr>
          <a:xfrm>
            <a:off x="3635" y="-11932"/>
            <a:ext cx="24380365" cy="1600916"/>
          </a:xfrm>
          <a:prstGeom prst="rect">
            <a:avLst/>
          </a:prstGeom>
          <a:solidFill>
            <a:srgbClr val="05868E"/>
          </a:solidFill>
          <a:ln w="12700">
            <a:miter lim="400000"/>
          </a:ln>
        </p:spPr>
        <p:txBody>
          <a:bodyPr lIns="0" tIns="0" rIns="0" bIns="0" anchor="ctr">
            <a:normAutofit fontScale="92500" lnSpcReduction="10000"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979488" lvl="2" algn="l" defTabSz="457200" hangingPunct="1"/>
            <a:r>
              <a:rPr lang="es-ES" sz="6000" b="1" dirty="0">
                <a:solidFill>
                  <a:srgbClr val="FFFFFF"/>
                </a:solidFill>
                <a:latin typeface="Bahnschrift Light SemiCondensed" panose="020B0502040204020203" pitchFamily="34" charset="0"/>
                <a:ea typeface="Geogrotesque SemiBold"/>
                <a:cs typeface="Geogrotesque SemiBold"/>
              </a:rPr>
              <a:t>	</a:t>
            </a:r>
          </a:p>
          <a:p>
            <a:pPr marL="979488" lvl="2" algn="l" defTabSz="457200" hangingPunct="1"/>
            <a:r>
              <a:rPr lang="es-ES" sz="5400" b="1" dirty="0">
                <a:solidFill>
                  <a:srgbClr val="FFFFFF"/>
                </a:solidFill>
                <a:latin typeface="Geogrotesque SemiBold"/>
                <a:ea typeface="Geogrotesque SemiBold"/>
                <a:cs typeface="Geogrotesque SemiBold"/>
                <a:sym typeface="Geogrotesque SemiBold"/>
              </a:rPr>
              <a:t>          Ayudas a Proyectos Empresariales (2022)</a:t>
            </a:r>
          </a:p>
          <a:p>
            <a:pPr algn="l" defTabSz="457200" hangingPunct="1"/>
            <a:endParaRPr lang="es-ES" sz="5400" b="1" dirty="0">
              <a:solidFill>
                <a:srgbClr val="FFFFFF"/>
              </a:solidFill>
              <a:latin typeface="Bahnschrift Light SemiCondensed" panose="020B0502040204020203" pitchFamily="34" charset="0"/>
              <a:ea typeface="Geogrotesque SemiBold"/>
              <a:cs typeface="Geogrotesque SemiBold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9149E72-4C0C-233F-00CD-DBD81DD585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6" y="430906"/>
            <a:ext cx="1732642" cy="7200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ECEB0941-8C07-2953-0A94-BF8672908CB0}"/>
              </a:ext>
            </a:extLst>
          </p:cNvPr>
          <p:cNvSpPr txBox="1"/>
          <p:nvPr/>
        </p:nvSpPr>
        <p:spPr>
          <a:xfrm>
            <a:off x="14299620" y="985340"/>
            <a:ext cx="11058549" cy="452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es-ES" sz="2000" b="0" dirty="0">
                <a:solidFill>
                  <a:schemeClr val="bg2">
                    <a:lumMod val="75000"/>
                  </a:schemeClr>
                </a:solidFill>
                <a:latin typeface="Franklin Gothic Medium" panose="020B0603020102020204" pitchFamily="34" charset="0"/>
              </a:rPr>
              <a:t>Orden TED/1240/2022 Ayudas a proyectos empresariales que generen empleo</a:t>
            </a:r>
            <a:endParaRPr kumimoji="0" lang="es-ES" sz="2000" b="0" i="0" u="none" strike="noStrike" cap="none" spc="0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FillTx/>
              <a:sym typeface="Helvetica Neue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E44C149-4304-C880-6C87-F578B4117826}"/>
              </a:ext>
            </a:extLst>
          </p:cNvPr>
          <p:cNvSpPr/>
          <p:nvPr/>
        </p:nvSpPr>
        <p:spPr>
          <a:xfrm>
            <a:off x="598106" y="1708656"/>
            <a:ext cx="8299709" cy="646331"/>
          </a:xfrm>
          <a:prstGeom prst="rect">
            <a:avLst/>
          </a:prstGeom>
          <a:solidFill>
            <a:srgbClr val="FBE781"/>
          </a:solidFill>
        </p:spPr>
        <p:txBody>
          <a:bodyPr wrap="square">
            <a:spAutoFit/>
          </a:bodyPr>
          <a:lstStyle/>
          <a:p>
            <a:r>
              <a:rPr lang="es-ES" sz="3600" b="1" dirty="0">
                <a:latin typeface="Franklin Gothic Book" panose="020B0503020102020204" pitchFamily="34" charset="0"/>
              </a:rPr>
              <a:t>Criterios de Priorización de los Proyectos</a:t>
            </a:r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8F8B9EC4-BF9F-7CA1-0879-AC0A99FFDD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755810"/>
              </p:ext>
            </p:extLst>
          </p:nvPr>
        </p:nvGraphicFramePr>
        <p:xfrm>
          <a:off x="2234421" y="3136218"/>
          <a:ext cx="18292926" cy="8154956"/>
        </p:xfrm>
        <a:graphic>
          <a:graphicData uri="http://schemas.openxmlformats.org/drawingml/2006/table">
            <a:tbl>
              <a:tblPr/>
              <a:tblGrid>
                <a:gridCol w="13611326">
                  <a:extLst>
                    <a:ext uri="{9D8B030D-6E8A-4147-A177-3AD203B41FA5}">
                      <a16:colId xmlns:a16="http://schemas.microsoft.com/office/drawing/2014/main" val="657854513"/>
                    </a:ext>
                  </a:extLst>
                </a:gridCol>
                <a:gridCol w="4681600">
                  <a:extLst>
                    <a:ext uri="{9D8B030D-6E8A-4147-A177-3AD203B41FA5}">
                      <a16:colId xmlns:a16="http://schemas.microsoft.com/office/drawing/2014/main" val="497270647"/>
                    </a:ext>
                  </a:extLst>
                </a:gridCol>
              </a:tblGrid>
              <a:tr h="13275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3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CRITERIO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3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PUNTUACIÓN MÁXIMA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664627"/>
                  </a:ext>
                </a:extLst>
              </a:tr>
              <a:tr h="6773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3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EFECTOS INDUCIDOS O EXTERNALIDADES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3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PUNTOS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789333"/>
                  </a:ext>
                </a:extLst>
              </a:tr>
              <a:tr h="1490108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3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Efecto del proyecto en la economía local y su carácter tractor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3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0657732"/>
                  </a:ext>
                </a:extLst>
              </a:tr>
              <a:tr h="677322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 el proyecto implica desarrollo de cadena de valor a nivel local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3827320"/>
                  </a:ext>
                </a:extLst>
              </a:tr>
              <a:tr h="13275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 las materias primas y productos semi elaborados necesarios para la realización del proyecto se adquieren en ZTJ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5602677"/>
                  </a:ext>
                </a:extLst>
              </a:tr>
              <a:tr h="13275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 está asociado a la participación o apoyo a iniciativas locales de fomento del emprendimiento, de desarrollo económico o social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5453230"/>
                  </a:ext>
                </a:extLst>
              </a:tr>
              <a:tr h="1327551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 la empresa participa en una agrupación o consorcio empresarial a nivel local o comarcal para el desarrollo del proyecto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1540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56014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/>
          <p:cNvGrpSpPr/>
          <p:nvPr/>
        </p:nvGrpSpPr>
        <p:grpSpPr>
          <a:xfrm>
            <a:off x="65541" y="12932892"/>
            <a:ext cx="24374439" cy="1230274"/>
            <a:chOff x="9561" y="12476049"/>
            <a:chExt cx="24374439" cy="1230274"/>
          </a:xfrm>
        </p:grpSpPr>
        <p:grpSp>
          <p:nvGrpSpPr>
            <p:cNvPr id="20" name="Grupo 19"/>
            <p:cNvGrpSpPr/>
            <p:nvPr/>
          </p:nvGrpSpPr>
          <p:grpSpPr>
            <a:xfrm>
              <a:off x="5039778" y="12476049"/>
              <a:ext cx="19344222" cy="1230274"/>
              <a:chOff x="5543628" y="12669685"/>
              <a:chExt cx="18840371" cy="1230274"/>
            </a:xfrm>
          </p:grpSpPr>
          <p:sp>
            <p:nvSpPr>
              <p:cNvPr id="22" name="Rectángulo 13"/>
              <p:cNvSpPr/>
              <p:nvPr/>
            </p:nvSpPr>
            <p:spPr>
              <a:xfrm>
                <a:off x="5543628" y="12795670"/>
                <a:ext cx="18840371" cy="907657"/>
              </a:xfrm>
              <a:prstGeom prst="rect">
                <a:avLst/>
              </a:prstGeom>
              <a:solidFill>
                <a:srgbClr val="004B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E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pic>
            <p:nvPicPr>
              <p:cNvPr id="23" name="Imagen 2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43630" y="12669685"/>
                <a:ext cx="1312586" cy="1230274"/>
              </a:xfrm>
              <a:prstGeom prst="rect">
                <a:avLst/>
              </a:prstGeom>
            </p:spPr>
          </p:pic>
        </p:grpSp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1" y="12605395"/>
              <a:ext cx="5030218" cy="900934"/>
            </a:xfrm>
            <a:prstGeom prst="rect">
              <a:avLst/>
            </a:prstGeom>
          </p:spPr>
        </p:pic>
      </p:grp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71F0FD0-9625-42D6-92A7-4CC7FA921AAC}"/>
              </a:ext>
            </a:extLst>
          </p:cNvPr>
          <p:cNvSpPr txBox="1"/>
          <p:nvPr/>
        </p:nvSpPr>
        <p:spPr>
          <a:xfrm>
            <a:off x="621595" y="2712975"/>
            <a:ext cx="23486631" cy="106921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685800" indent="-685800" algn="just" defTabSz="914400">
              <a:lnSpc>
                <a:spcPct val="90000"/>
              </a:lnSpc>
              <a:spcBef>
                <a:spcPts val="2400"/>
              </a:spcBef>
              <a:spcAft>
                <a:spcPts val="1800"/>
              </a:spcAft>
              <a:buClr>
                <a:srgbClr val="006D67"/>
              </a:buClr>
              <a:buFont typeface="Wingdings" panose="05000000000000000000" pitchFamily="2" charset="2"/>
              <a:buChar char="Ø"/>
              <a:defRPr/>
            </a:pPr>
            <a:r>
              <a:rPr lang="es-ES" sz="360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Se otorgarán modificaciones de plazos como máximo</a:t>
            </a:r>
            <a:r>
              <a:rPr lang="es-ES" sz="3600" dirty="0">
                <a:solidFill>
                  <a:srgbClr val="FF0000"/>
                </a:solidFill>
                <a:latin typeface="Franklin Gothic Book" panose="020B0503020102020204" pitchFamily="34" charset="0"/>
              </a:rPr>
              <a:t> por dos periodos de 12 meses cada uno</a:t>
            </a:r>
          </a:p>
          <a:p>
            <a:pPr marL="685800" indent="-685800" algn="just" defTabSz="914400">
              <a:lnSpc>
                <a:spcPct val="90000"/>
              </a:lnSpc>
              <a:spcBef>
                <a:spcPts val="2400"/>
              </a:spcBef>
              <a:spcAft>
                <a:spcPts val="1800"/>
              </a:spcAft>
              <a:buClr>
                <a:srgbClr val="006D67"/>
              </a:buClr>
              <a:buFont typeface="Wingdings" panose="05000000000000000000" pitchFamily="2" charset="2"/>
              <a:buChar char="Ø"/>
              <a:defRPr/>
            </a:pPr>
            <a:endParaRPr lang="es-ES" sz="3600" dirty="0">
              <a:solidFill>
                <a:sysClr val="windowText" lastClr="000000"/>
              </a:solidFill>
              <a:latin typeface="Franklin Gothic Book" panose="020B0503020102020204" pitchFamily="34" charset="0"/>
            </a:endParaRPr>
          </a:p>
          <a:p>
            <a:pPr marL="685800" indent="-685800" algn="just" defTabSz="914400">
              <a:lnSpc>
                <a:spcPct val="90000"/>
              </a:lnSpc>
              <a:spcBef>
                <a:spcPts val="2400"/>
              </a:spcBef>
              <a:spcAft>
                <a:spcPts val="1800"/>
              </a:spcAft>
              <a:buClr>
                <a:srgbClr val="006D67"/>
              </a:buClr>
              <a:buFont typeface="Wingdings" panose="05000000000000000000" pitchFamily="2" charset="2"/>
              <a:buChar char="Ø"/>
              <a:defRPr/>
            </a:pPr>
            <a:endParaRPr lang="es-ES" sz="3600" dirty="0">
              <a:solidFill>
                <a:sysClr val="windowText" lastClr="000000"/>
              </a:solidFill>
              <a:latin typeface="Franklin Gothic Book" panose="020B0503020102020204" pitchFamily="34" charset="0"/>
            </a:endParaRPr>
          </a:p>
          <a:p>
            <a:pPr marL="685800" indent="-685800" algn="just" defTabSz="914400">
              <a:lnSpc>
                <a:spcPct val="90000"/>
              </a:lnSpc>
              <a:spcBef>
                <a:spcPts val="2400"/>
              </a:spcBef>
              <a:spcAft>
                <a:spcPts val="1800"/>
              </a:spcAft>
              <a:buClr>
                <a:srgbClr val="006D67"/>
              </a:buClr>
              <a:buFont typeface="Wingdings" panose="05000000000000000000" pitchFamily="2" charset="2"/>
              <a:buChar char="Ø"/>
              <a:defRPr/>
            </a:pPr>
            <a:r>
              <a:rPr lang="es-ES" sz="3600" dirty="0">
                <a:solidFill>
                  <a:srgbClr val="FF0000"/>
                </a:solidFill>
                <a:latin typeface="Franklin Gothic Book" panose="020B0503020102020204" pitchFamily="34" charset="0"/>
              </a:rPr>
              <a:t>Solicitud de pago anticipado podrá realizarse en el plazo de 3 meses desde la notificación individual de la resolución de concesión definitiva. </a:t>
            </a:r>
          </a:p>
          <a:p>
            <a:pPr marL="685800" indent="-685800" algn="just" defTabSz="914400">
              <a:lnSpc>
                <a:spcPct val="90000"/>
              </a:lnSpc>
              <a:spcBef>
                <a:spcPts val="2400"/>
              </a:spcBef>
              <a:spcAft>
                <a:spcPts val="1800"/>
              </a:spcAft>
              <a:buClr>
                <a:srgbClr val="006D67"/>
              </a:buClr>
              <a:buFont typeface="Wingdings" panose="05000000000000000000" pitchFamily="2" charset="2"/>
              <a:buChar char="Ø"/>
              <a:defRPr/>
            </a:pPr>
            <a:r>
              <a:rPr lang="es-ES" sz="360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Deberá solicitarse por el beneficiario previa, finalización del proyecto dentro del período de tiempo determinado para su realización.</a:t>
            </a:r>
          </a:p>
          <a:p>
            <a:pPr marL="685800" indent="-685800" algn="just" defTabSz="914400">
              <a:lnSpc>
                <a:spcPct val="90000"/>
              </a:lnSpc>
              <a:spcBef>
                <a:spcPts val="2400"/>
              </a:spcBef>
              <a:spcAft>
                <a:spcPts val="1800"/>
              </a:spcAft>
              <a:buClr>
                <a:srgbClr val="006D67"/>
              </a:buClr>
              <a:buFont typeface="Wingdings" panose="05000000000000000000" pitchFamily="2" charset="2"/>
              <a:buChar char="Ø"/>
              <a:defRPr/>
            </a:pPr>
            <a:r>
              <a:rPr lang="es-ES" sz="360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Para aquellos proyectos de inversión cuya ejecución </a:t>
            </a:r>
            <a:r>
              <a:rPr lang="es-ES" sz="3600" b="1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exceda de un período de 12 meses</a:t>
            </a:r>
            <a:r>
              <a:rPr lang="es-ES" sz="360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, los beneficiarios podrán solicitar pagos a cuenta del 25 por ciento, o de hasta el 40 al 80 por ciento, previa </a:t>
            </a:r>
            <a:r>
              <a:rPr lang="es-ES" sz="3600" b="1" dirty="0">
                <a:latin typeface="Franklin Gothic Book" panose="020B0503020102020204" pitchFamily="34" charset="0"/>
              </a:rPr>
              <a:t>certificación parcial </a:t>
            </a:r>
            <a:r>
              <a:rPr lang="es-ES" sz="360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acreditativa del valor de las inversiones ejecutadas.</a:t>
            </a:r>
          </a:p>
          <a:p>
            <a:pPr marL="2057400" lvl="3" indent="-685800" algn="just" defTabSz="914400">
              <a:lnSpc>
                <a:spcPct val="90000"/>
              </a:lnSpc>
              <a:spcBef>
                <a:spcPts val="2400"/>
              </a:spcBef>
              <a:spcAft>
                <a:spcPts val="1800"/>
              </a:spcAft>
              <a:buClr>
                <a:srgbClr val="006D67"/>
              </a:buClr>
              <a:buFont typeface="Wingdings" panose="05000000000000000000" pitchFamily="2" charset="2"/>
              <a:buChar char="Ø"/>
              <a:defRPr/>
            </a:pPr>
            <a:r>
              <a:rPr lang="es-ES" sz="360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25%. Anticipo. Pago deberá ser garantizado por aval (se libera con acta de comprobación de ejecución)  </a:t>
            </a:r>
          </a:p>
          <a:p>
            <a:pPr marL="2057400" lvl="3" indent="-685800" algn="just" defTabSz="914400">
              <a:lnSpc>
                <a:spcPct val="90000"/>
              </a:lnSpc>
              <a:spcBef>
                <a:spcPts val="2400"/>
              </a:spcBef>
              <a:spcAft>
                <a:spcPts val="1800"/>
              </a:spcAft>
              <a:buClr>
                <a:srgbClr val="006D67"/>
              </a:buClr>
              <a:buFont typeface="Wingdings" panose="05000000000000000000" pitchFamily="2" charset="2"/>
              <a:buChar char="Ø"/>
              <a:defRPr/>
            </a:pPr>
            <a:r>
              <a:rPr lang="es-ES" sz="360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40-80 Responden al ritmo de ejecución. Excluidos de presentar garantías 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endParaRPr lang="es-ES" sz="4000" b="0" dirty="0">
              <a:latin typeface="Franklin Gothic Book" panose="020B0503020102020204" pitchFamily="34" charset="0"/>
            </a:endParaRPr>
          </a:p>
        </p:txBody>
      </p:sp>
      <p:sp>
        <p:nvSpPr>
          <p:cNvPr id="2" name="Título para subapartados…">
            <a:extLst>
              <a:ext uri="{FF2B5EF4-FFF2-40B4-BE49-F238E27FC236}">
                <a16:creationId xmlns:a16="http://schemas.microsoft.com/office/drawing/2014/main" id="{0E23C23A-82F8-CFBA-E282-E297088C959C}"/>
              </a:ext>
            </a:extLst>
          </p:cNvPr>
          <p:cNvSpPr txBox="1">
            <a:spLocks/>
          </p:cNvSpPr>
          <p:nvPr/>
        </p:nvSpPr>
        <p:spPr>
          <a:xfrm>
            <a:off x="3635" y="-11932"/>
            <a:ext cx="24380365" cy="1600916"/>
          </a:xfrm>
          <a:prstGeom prst="rect">
            <a:avLst/>
          </a:prstGeom>
          <a:solidFill>
            <a:srgbClr val="05868E"/>
          </a:solidFill>
          <a:ln w="12700">
            <a:miter lim="400000"/>
          </a:ln>
        </p:spPr>
        <p:txBody>
          <a:bodyPr lIns="0" tIns="0" rIns="0" bIns="0" anchor="ctr">
            <a:normAutofit fontScale="92500" lnSpcReduction="10000"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979488" lvl="2" algn="l" defTabSz="457200" hangingPunct="1"/>
            <a:r>
              <a:rPr lang="es-ES" sz="6000" b="1" dirty="0">
                <a:solidFill>
                  <a:srgbClr val="FFFFFF"/>
                </a:solidFill>
                <a:latin typeface="Bahnschrift Light SemiCondensed" panose="020B0502040204020203" pitchFamily="34" charset="0"/>
                <a:ea typeface="Geogrotesque SemiBold"/>
                <a:cs typeface="Geogrotesque SemiBold"/>
              </a:rPr>
              <a:t>	</a:t>
            </a:r>
          </a:p>
          <a:p>
            <a:pPr marL="979488" lvl="2" algn="l" defTabSz="457200" hangingPunct="1"/>
            <a:r>
              <a:rPr lang="es-ES" sz="5400" b="1" dirty="0">
                <a:solidFill>
                  <a:srgbClr val="FFFFFF"/>
                </a:solidFill>
                <a:latin typeface="Geogrotesque SemiBold"/>
                <a:ea typeface="Geogrotesque SemiBold"/>
                <a:cs typeface="Geogrotesque SemiBold"/>
                <a:sym typeface="Geogrotesque SemiBold"/>
              </a:rPr>
              <a:t>          Ayudas a Proyectos Empresariales (2022)</a:t>
            </a:r>
          </a:p>
          <a:p>
            <a:pPr algn="l" defTabSz="457200" hangingPunct="1"/>
            <a:endParaRPr lang="es-ES" sz="5400" b="1" dirty="0">
              <a:solidFill>
                <a:srgbClr val="FFFFFF"/>
              </a:solidFill>
              <a:latin typeface="Bahnschrift Light SemiCondensed" panose="020B0502040204020203" pitchFamily="34" charset="0"/>
              <a:ea typeface="Geogrotesque SemiBold"/>
              <a:cs typeface="Geogrotesque SemiBold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595340E-6EC9-DA2E-FDEE-A80B64AA5B1D}"/>
              </a:ext>
            </a:extLst>
          </p:cNvPr>
          <p:cNvSpPr/>
          <p:nvPr/>
        </p:nvSpPr>
        <p:spPr>
          <a:xfrm>
            <a:off x="598106" y="1708656"/>
            <a:ext cx="7556849" cy="646331"/>
          </a:xfrm>
          <a:prstGeom prst="rect">
            <a:avLst/>
          </a:prstGeom>
          <a:solidFill>
            <a:srgbClr val="FBE781"/>
          </a:solidFill>
        </p:spPr>
        <p:txBody>
          <a:bodyPr wrap="square">
            <a:spAutoFit/>
          </a:bodyPr>
          <a:lstStyle/>
          <a:p>
            <a:r>
              <a:rPr lang="es-ES" sz="3600" b="1" dirty="0">
                <a:latin typeface="Franklin Gothic Book" panose="020B0503020102020204" pitchFamily="34" charset="0"/>
              </a:rPr>
              <a:t>Modificaciones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E9D8460-B3F2-5950-3ACD-0D68A4AC6C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6" y="430906"/>
            <a:ext cx="1732642" cy="720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723A829-5313-F378-CE8D-3588D9F5D22C}"/>
              </a:ext>
            </a:extLst>
          </p:cNvPr>
          <p:cNvSpPr txBox="1"/>
          <p:nvPr/>
        </p:nvSpPr>
        <p:spPr>
          <a:xfrm>
            <a:off x="14299620" y="985340"/>
            <a:ext cx="11058549" cy="452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es-ES" sz="2000" b="0" dirty="0">
                <a:solidFill>
                  <a:schemeClr val="bg2">
                    <a:lumMod val="75000"/>
                  </a:schemeClr>
                </a:solidFill>
                <a:latin typeface="Franklin Gothic Medium" panose="020B0603020102020204" pitchFamily="34" charset="0"/>
              </a:rPr>
              <a:t>Orden TED/1240/2022 Ayudas a proyectos empresariales que generen empleo</a:t>
            </a:r>
            <a:endParaRPr kumimoji="0" lang="es-ES" sz="2000" b="0" i="0" u="none" strike="noStrike" cap="none" spc="0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FillTx/>
              <a:sym typeface="Helvetica Neue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1B77129-944D-C880-AEBD-48BBCE89F251}"/>
              </a:ext>
            </a:extLst>
          </p:cNvPr>
          <p:cNvSpPr/>
          <p:nvPr/>
        </p:nvSpPr>
        <p:spPr>
          <a:xfrm>
            <a:off x="659491" y="4049466"/>
            <a:ext cx="7556849" cy="646331"/>
          </a:xfrm>
          <a:prstGeom prst="rect">
            <a:avLst/>
          </a:prstGeom>
          <a:solidFill>
            <a:srgbClr val="FBE781"/>
          </a:solidFill>
        </p:spPr>
        <p:txBody>
          <a:bodyPr wrap="square">
            <a:spAutoFit/>
          </a:bodyPr>
          <a:lstStyle/>
          <a:p>
            <a:r>
              <a:rPr lang="es-ES" sz="3600" b="1" dirty="0">
                <a:latin typeface="Franklin Gothic Book" panose="020B0503020102020204" pitchFamily="34" charset="0"/>
              </a:rPr>
              <a:t>Pago de las subvenciones </a:t>
            </a:r>
          </a:p>
        </p:txBody>
      </p:sp>
    </p:spTree>
    <p:extLst>
      <p:ext uri="{BB962C8B-B14F-4D97-AF65-F5344CB8AC3E}">
        <p14:creationId xmlns:p14="http://schemas.microsoft.com/office/powerpoint/2010/main" val="7365506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12666641"/>
            <a:ext cx="24384000" cy="1049355"/>
            <a:chOff x="-946" y="12611745"/>
            <a:chExt cx="24384946" cy="940790"/>
          </a:xfrm>
        </p:grpSpPr>
        <p:grpSp>
          <p:nvGrpSpPr>
            <p:cNvPr id="5" name="Grupo 4"/>
            <p:cNvGrpSpPr/>
            <p:nvPr/>
          </p:nvGrpSpPr>
          <p:grpSpPr>
            <a:xfrm>
              <a:off x="5182684" y="12629827"/>
              <a:ext cx="19201316" cy="922708"/>
              <a:chOff x="5543628" y="12823463"/>
              <a:chExt cx="18840371" cy="922708"/>
            </a:xfrm>
          </p:grpSpPr>
          <p:sp>
            <p:nvSpPr>
              <p:cNvPr id="7" name="Rectángulo 6"/>
              <p:cNvSpPr/>
              <p:nvPr/>
            </p:nvSpPr>
            <p:spPr>
              <a:xfrm>
                <a:off x="5543628" y="12823463"/>
                <a:ext cx="18840371" cy="909601"/>
              </a:xfrm>
              <a:prstGeom prst="rect">
                <a:avLst/>
              </a:prstGeom>
              <a:solidFill>
                <a:srgbClr val="004B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371566">
                  <a:defRPr/>
                </a:pPr>
                <a:endParaRPr lang="es-ES" sz="27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pic>
            <p:nvPicPr>
              <p:cNvPr id="8" name="Imagen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47961" y="12823465"/>
                <a:ext cx="1312585" cy="922706"/>
              </a:xfrm>
              <a:prstGeom prst="rect">
                <a:avLst/>
              </a:prstGeom>
            </p:spPr>
          </p:pic>
        </p:grpSp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46" y="12611745"/>
              <a:ext cx="5179572" cy="927684"/>
            </a:xfrm>
            <a:prstGeom prst="rect">
              <a:avLst/>
            </a:prstGeom>
          </p:spPr>
        </p:pic>
      </p:grpSp>
      <p:sp>
        <p:nvSpPr>
          <p:cNvPr id="3" name="Título para subapartados…">
            <a:extLst>
              <a:ext uri="{FF2B5EF4-FFF2-40B4-BE49-F238E27FC236}">
                <a16:creationId xmlns:a16="http://schemas.microsoft.com/office/drawing/2014/main" id="{18788B53-75EE-1C19-CE49-E9FF5B64535E}"/>
              </a:ext>
            </a:extLst>
          </p:cNvPr>
          <p:cNvSpPr txBox="1">
            <a:spLocks/>
          </p:cNvSpPr>
          <p:nvPr/>
        </p:nvSpPr>
        <p:spPr>
          <a:xfrm>
            <a:off x="3635" y="-11932"/>
            <a:ext cx="24380365" cy="1600916"/>
          </a:xfrm>
          <a:prstGeom prst="rect">
            <a:avLst/>
          </a:prstGeom>
          <a:solidFill>
            <a:srgbClr val="05868E"/>
          </a:solidFill>
          <a:ln w="12700">
            <a:miter lim="400000"/>
          </a:ln>
        </p:spPr>
        <p:txBody>
          <a:bodyPr lIns="0" tIns="0" rIns="0" bIns="0" anchor="ctr">
            <a:normAutofit fontScale="92500" lnSpcReduction="10000"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979488" lvl="2" algn="l" defTabSz="457200" hangingPunct="1"/>
            <a:r>
              <a:rPr lang="es-ES" sz="6000" b="1" dirty="0">
                <a:solidFill>
                  <a:srgbClr val="FFFFFF"/>
                </a:solidFill>
                <a:latin typeface="Bahnschrift Light SemiCondensed" panose="020B0502040204020203" pitchFamily="34" charset="0"/>
                <a:ea typeface="Geogrotesque SemiBold"/>
                <a:cs typeface="Geogrotesque SemiBold"/>
              </a:rPr>
              <a:t>	</a:t>
            </a:r>
          </a:p>
          <a:p>
            <a:pPr marL="979488" lvl="2" algn="l" defTabSz="457200" hangingPunct="1"/>
            <a:r>
              <a:rPr lang="es-ES" sz="5400" b="1" dirty="0">
                <a:solidFill>
                  <a:srgbClr val="FFFFFF"/>
                </a:solidFill>
                <a:latin typeface="Geogrotesque SemiBold"/>
                <a:ea typeface="Geogrotesque SemiBold"/>
                <a:cs typeface="Geogrotesque SemiBold"/>
                <a:sym typeface="Geogrotesque SemiBold"/>
              </a:rPr>
              <a:t>          Ayudas a Proyectos Empresariales (2022)</a:t>
            </a:r>
          </a:p>
          <a:p>
            <a:pPr algn="l" defTabSz="457200" hangingPunct="1"/>
            <a:endParaRPr lang="es-ES" sz="5400" b="1" dirty="0">
              <a:solidFill>
                <a:srgbClr val="FFFFFF"/>
              </a:solidFill>
              <a:latin typeface="Bahnschrift Light SemiCondensed" panose="020B0502040204020203" pitchFamily="34" charset="0"/>
              <a:ea typeface="Geogrotesque SemiBold"/>
              <a:cs typeface="Geogrotesque SemiBold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9149E72-4C0C-233F-00CD-DBD81DD585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6" y="430906"/>
            <a:ext cx="1732642" cy="7200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ECEB0941-8C07-2953-0A94-BF8672908CB0}"/>
              </a:ext>
            </a:extLst>
          </p:cNvPr>
          <p:cNvSpPr txBox="1"/>
          <p:nvPr/>
        </p:nvSpPr>
        <p:spPr>
          <a:xfrm>
            <a:off x="14299620" y="985340"/>
            <a:ext cx="11058549" cy="452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es-ES" sz="2000" b="0" dirty="0">
                <a:solidFill>
                  <a:schemeClr val="bg2">
                    <a:lumMod val="75000"/>
                  </a:schemeClr>
                </a:solidFill>
                <a:latin typeface="Franklin Gothic Medium" panose="020B0603020102020204" pitchFamily="34" charset="0"/>
              </a:rPr>
              <a:t>Orden TED/1240/2022 Ayudas a proyectos empresariales que generen empleo</a:t>
            </a:r>
            <a:endParaRPr kumimoji="0" lang="es-ES" sz="2000" b="0" i="0" u="none" strike="noStrike" cap="none" spc="0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FillTx/>
              <a:sym typeface="Helvetica Neue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3D0D45F-E311-FE69-3A16-983F6055717E}"/>
              </a:ext>
            </a:extLst>
          </p:cNvPr>
          <p:cNvSpPr txBox="1"/>
          <p:nvPr/>
        </p:nvSpPr>
        <p:spPr>
          <a:xfrm>
            <a:off x="1586204" y="2276669"/>
            <a:ext cx="17434249" cy="95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/>
              <a:t>DOCUMENTACIÓN DE LA SOLICITUD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/>
              <a:t>Formulario de solicitud. Anexo 1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/>
              <a:t>Memoria del proyecto de inversión. Anexo 2	</a:t>
            </a:r>
          </a:p>
          <a:p>
            <a:pPr lvl="1"/>
            <a:r>
              <a:rPr lang="es-ES" sz="2800" dirty="0"/>
              <a:t>	Proyectos de +1M€. Anexo 2-b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/>
              <a:t>Acreditación válida del poder firmante 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/>
              <a:t>Documentación acreditativa de las circunstancias personales del solicitante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/>
              <a:t>Cuentas anuales del último ejercicio	</a:t>
            </a:r>
          </a:p>
          <a:p>
            <a:pPr lvl="1"/>
            <a:r>
              <a:rPr lang="es-ES" sz="2800" dirty="0"/>
              <a:t>	Entidades sin obligación: la última declaración del impuesto de sociedades o certificado de exención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/>
              <a:t>Documentación acreditativa de los puestos de trabajo	</a:t>
            </a:r>
          </a:p>
          <a:p>
            <a:pPr lvl="1"/>
            <a:r>
              <a:rPr lang="es-ES" sz="2800" dirty="0"/>
              <a:t>	Informe de la plantilla media</a:t>
            </a:r>
          </a:p>
          <a:p>
            <a:pPr lvl="1"/>
            <a:r>
              <a:rPr lang="es-ES" sz="2800" dirty="0"/>
              <a:t>	Informe de vida laboral (12 meses anteriores)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/>
              <a:t>Documentación acreditativa del 5% de financiación x recursos propios o externa privada	</a:t>
            </a:r>
          </a:p>
          <a:p>
            <a:pPr lvl="1"/>
            <a:r>
              <a:rPr lang="es-ES" sz="2800" dirty="0"/>
              <a:t>	Certificado bancario de fondos</a:t>
            </a:r>
          </a:p>
          <a:p>
            <a:pPr lvl="1"/>
            <a:r>
              <a:rPr lang="es-ES" sz="2800" dirty="0"/>
              <a:t>	Cuentas anuales de la empresa</a:t>
            </a:r>
          </a:p>
          <a:p>
            <a:pPr lvl="1"/>
            <a:r>
              <a:rPr lang="es-ES" sz="2800" dirty="0"/>
              <a:t>	Aportación de socios </a:t>
            </a:r>
          </a:p>
          <a:p>
            <a:pPr lvl="1"/>
            <a:r>
              <a:rPr lang="es-ES" sz="2800" dirty="0"/>
              <a:t>	Certificado bancario de concesión o </a:t>
            </a:r>
            <a:r>
              <a:rPr lang="es-ES" sz="2800" dirty="0" err="1"/>
              <a:t>preconcesión</a:t>
            </a:r>
            <a:r>
              <a:rPr lang="es-ES" sz="2800" dirty="0"/>
              <a:t> de préstamo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/>
              <a:t>Declaración responsable de no inicio de inversiones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/>
              <a:t>Declaración responsable de otras ayudas solicitadas y/o recibidas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/>
              <a:t>Declaración responsable sobre tamaño de la empresa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/>
              <a:t>Declaración responsable sobre necesidad de ayuda e impacto. 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/>
              <a:t>Declaración responsable de no estar incursos en prohibiciones para obtener ayuda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/>
              <a:t>Declaración responsable de la que empresa no está en crisis	</a:t>
            </a:r>
          </a:p>
        </p:txBody>
      </p:sp>
    </p:spTree>
    <p:extLst>
      <p:ext uri="{BB962C8B-B14F-4D97-AF65-F5344CB8AC3E}">
        <p14:creationId xmlns:p14="http://schemas.microsoft.com/office/powerpoint/2010/main" val="17351725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12666641"/>
            <a:ext cx="24384000" cy="1049355"/>
            <a:chOff x="-946" y="12611745"/>
            <a:chExt cx="24384946" cy="940790"/>
          </a:xfrm>
        </p:grpSpPr>
        <p:grpSp>
          <p:nvGrpSpPr>
            <p:cNvPr id="5" name="Grupo 4"/>
            <p:cNvGrpSpPr/>
            <p:nvPr/>
          </p:nvGrpSpPr>
          <p:grpSpPr>
            <a:xfrm>
              <a:off x="5182684" y="12629827"/>
              <a:ext cx="19201316" cy="922708"/>
              <a:chOff x="5543628" y="12823463"/>
              <a:chExt cx="18840371" cy="922708"/>
            </a:xfrm>
          </p:grpSpPr>
          <p:sp>
            <p:nvSpPr>
              <p:cNvPr id="7" name="Rectángulo 6"/>
              <p:cNvSpPr/>
              <p:nvPr/>
            </p:nvSpPr>
            <p:spPr>
              <a:xfrm>
                <a:off x="5543628" y="12823463"/>
                <a:ext cx="18840371" cy="909601"/>
              </a:xfrm>
              <a:prstGeom prst="rect">
                <a:avLst/>
              </a:prstGeom>
              <a:solidFill>
                <a:srgbClr val="004B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371566">
                  <a:defRPr/>
                </a:pPr>
                <a:endParaRPr lang="es-ES" sz="27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pic>
            <p:nvPicPr>
              <p:cNvPr id="8" name="Imagen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47961" y="12823465"/>
                <a:ext cx="1312585" cy="922706"/>
              </a:xfrm>
              <a:prstGeom prst="rect">
                <a:avLst/>
              </a:prstGeom>
            </p:spPr>
          </p:pic>
        </p:grpSp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46" y="12611745"/>
              <a:ext cx="5179572" cy="927684"/>
            </a:xfrm>
            <a:prstGeom prst="rect">
              <a:avLst/>
            </a:prstGeom>
          </p:spPr>
        </p:pic>
      </p:grpSp>
      <p:sp>
        <p:nvSpPr>
          <p:cNvPr id="3" name="Título para subapartados…">
            <a:extLst>
              <a:ext uri="{FF2B5EF4-FFF2-40B4-BE49-F238E27FC236}">
                <a16:creationId xmlns:a16="http://schemas.microsoft.com/office/drawing/2014/main" id="{18788B53-75EE-1C19-CE49-E9FF5B64535E}"/>
              </a:ext>
            </a:extLst>
          </p:cNvPr>
          <p:cNvSpPr txBox="1">
            <a:spLocks/>
          </p:cNvSpPr>
          <p:nvPr/>
        </p:nvSpPr>
        <p:spPr>
          <a:xfrm>
            <a:off x="3635" y="-11932"/>
            <a:ext cx="24380365" cy="1600916"/>
          </a:xfrm>
          <a:prstGeom prst="rect">
            <a:avLst/>
          </a:prstGeom>
          <a:solidFill>
            <a:srgbClr val="05868E"/>
          </a:solidFill>
          <a:ln w="12700">
            <a:miter lim="400000"/>
          </a:ln>
        </p:spPr>
        <p:txBody>
          <a:bodyPr lIns="0" tIns="0" rIns="0" bIns="0" anchor="ctr">
            <a:normAutofit fontScale="92500" lnSpcReduction="10000"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979488" lvl="2" algn="l" defTabSz="457200" hangingPunct="1"/>
            <a:r>
              <a:rPr lang="es-ES" sz="6000" b="1" dirty="0">
                <a:solidFill>
                  <a:srgbClr val="FFFFFF"/>
                </a:solidFill>
                <a:latin typeface="Bahnschrift Light SemiCondensed" panose="020B0502040204020203" pitchFamily="34" charset="0"/>
                <a:ea typeface="Geogrotesque SemiBold"/>
                <a:cs typeface="Geogrotesque SemiBold"/>
              </a:rPr>
              <a:t>	</a:t>
            </a:r>
          </a:p>
          <a:p>
            <a:pPr marL="979488" lvl="2" algn="l" defTabSz="457200" hangingPunct="1"/>
            <a:r>
              <a:rPr lang="es-ES" sz="5400" b="1" dirty="0">
                <a:solidFill>
                  <a:srgbClr val="FFFFFF"/>
                </a:solidFill>
                <a:latin typeface="Geogrotesque SemiBold"/>
                <a:ea typeface="Geogrotesque SemiBold"/>
                <a:cs typeface="Geogrotesque SemiBold"/>
                <a:sym typeface="Geogrotesque SemiBold"/>
              </a:rPr>
              <a:t>          Ayudas a Proyectos Empresariales (2022)</a:t>
            </a:r>
          </a:p>
          <a:p>
            <a:pPr algn="l" defTabSz="457200" hangingPunct="1"/>
            <a:endParaRPr lang="es-ES" sz="5400" b="1" dirty="0">
              <a:solidFill>
                <a:srgbClr val="FFFFFF"/>
              </a:solidFill>
              <a:latin typeface="Bahnschrift Light SemiCondensed" panose="020B0502040204020203" pitchFamily="34" charset="0"/>
              <a:ea typeface="Geogrotesque SemiBold"/>
              <a:cs typeface="Geogrotesque SemiBold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9149E72-4C0C-233F-00CD-DBD81DD585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6" y="430906"/>
            <a:ext cx="1732642" cy="7200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ECEB0941-8C07-2953-0A94-BF8672908CB0}"/>
              </a:ext>
            </a:extLst>
          </p:cNvPr>
          <p:cNvSpPr txBox="1"/>
          <p:nvPr/>
        </p:nvSpPr>
        <p:spPr>
          <a:xfrm>
            <a:off x="14299620" y="985340"/>
            <a:ext cx="11058549" cy="452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es-ES" sz="2000" b="0" dirty="0">
                <a:solidFill>
                  <a:schemeClr val="bg2">
                    <a:lumMod val="75000"/>
                  </a:schemeClr>
                </a:solidFill>
                <a:latin typeface="Franklin Gothic Medium" panose="020B0603020102020204" pitchFamily="34" charset="0"/>
              </a:rPr>
              <a:t>Orden TED/1240/2022 Ayudas a proyectos empresariales que generen empleo</a:t>
            </a:r>
            <a:endParaRPr kumimoji="0" lang="es-ES" sz="2000" b="0" i="0" u="none" strike="noStrike" cap="none" spc="0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FillTx/>
              <a:sym typeface="Helvetica Neue"/>
            </a:endParaRP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20676EC2-8CB8-E45A-7D32-9A39310302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886786"/>
              </p:ext>
            </p:extLst>
          </p:nvPr>
        </p:nvGraphicFramePr>
        <p:xfrm>
          <a:off x="1168586" y="1810525"/>
          <a:ext cx="22754670" cy="10856115"/>
        </p:xfrm>
        <a:graphic>
          <a:graphicData uri="http://schemas.openxmlformats.org/drawingml/2006/table">
            <a:tbl>
              <a:tblPr/>
              <a:tblGrid>
                <a:gridCol w="7099287">
                  <a:extLst>
                    <a:ext uri="{9D8B030D-6E8A-4147-A177-3AD203B41FA5}">
                      <a16:colId xmlns:a16="http://schemas.microsoft.com/office/drawing/2014/main" val="2038594544"/>
                    </a:ext>
                  </a:extLst>
                </a:gridCol>
                <a:gridCol w="15655383">
                  <a:extLst>
                    <a:ext uri="{9D8B030D-6E8A-4147-A177-3AD203B41FA5}">
                      <a16:colId xmlns:a16="http://schemas.microsoft.com/office/drawing/2014/main" val="2163847673"/>
                    </a:ext>
                  </a:extLst>
                </a:gridCol>
              </a:tblGrid>
              <a:tr h="47704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FASES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PERIODO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400146"/>
                  </a:ext>
                </a:extLst>
              </a:tr>
              <a:tr h="477042">
                <a:tc>
                  <a:txBody>
                    <a:bodyPr/>
                    <a:lstStyle/>
                    <a:p>
                      <a:pPr algn="l" fontAlgn="b"/>
                      <a:r>
                        <a:rPr lang="es-E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Solicitud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meses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4352975"/>
                  </a:ext>
                </a:extLst>
              </a:tr>
              <a:tr h="477042">
                <a:tc>
                  <a:txBody>
                    <a:bodyPr/>
                    <a:lstStyle/>
                    <a:p>
                      <a:pPr algn="l" fontAlgn="b"/>
                      <a:r>
                        <a:rPr lang="es-E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Preevaluación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5943790"/>
                  </a:ext>
                </a:extLst>
              </a:tr>
              <a:tr h="477042">
                <a:tc>
                  <a:txBody>
                    <a:bodyPr/>
                    <a:lstStyle/>
                    <a:p>
                      <a:pPr algn="l" fontAlgn="b"/>
                      <a:r>
                        <a:rPr lang="es-E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Subsanación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días hábiles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9599194"/>
                  </a:ext>
                </a:extLst>
              </a:tr>
              <a:tr h="477042">
                <a:tc>
                  <a:txBody>
                    <a:bodyPr/>
                    <a:lstStyle/>
                    <a:p>
                      <a:pPr algn="l" fontAlgn="b"/>
                      <a:r>
                        <a:rPr lang="es-E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Resolución provisional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3787609"/>
                  </a:ext>
                </a:extLst>
              </a:tr>
              <a:tr h="477042">
                <a:tc>
                  <a:txBody>
                    <a:bodyPr/>
                    <a:lstStyle/>
                    <a:p>
                      <a:pPr algn="l" fontAlgn="b"/>
                      <a:r>
                        <a:rPr lang="es-E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Trámite de audiencia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días hábiles para alegaciones o aceptación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3758286"/>
                  </a:ext>
                </a:extLst>
              </a:tr>
              <a:tr h="457960">
                <a:tc>
                  <a:txBody>
                    <a:bodyPr/>
                    <a:lstStyle/>
                    <a:p>
                      <a:pPr algn="l" fontAlgn="b"/>
                      <a:r>
                        <a:rPr lang="es-E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Resolución definitiva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notificará en sede electrónica  del ITJ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0457910"/>
                  </a:ext>
                </a:extLst>
              </a:tr>
              <a:tr h="858675">
                <a:tc>
                  <a:txBody>
                    <a:bodyPr/>
                    <a:lstStyle/>
                    <a:p>
                      <a:pPr algn="l" fontAlgn="b"/>
                      <a:r>
                        <a:rPr lang="es-E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entiende que se renuncia si no se manifiesta de forma expresa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4256136"/>
                  </a:ext>
                </a:extLst>
              </a:tr>
              <a:tr h="973166">
                <a:tc>
                  <a:txBody>
                    <a:bodyPr/>
                    <a:lstStyle/>
                    <a:p>
                      <a:pPr algn="l" fontAlgn="b"/>
                      <a:r>
                        <a:rPr lang="es-E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meses máx para resolución definitiva (desde fin de plazo de solicitud hasta comunicación de la resolución)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6668611"/>
                  </a:ext>
                </a:extLst>
              </a:tr>
              <a:tr h="477042">
                <a:tc>
                  <a:txBody>
                    <a:bodyPr/>
                    <a:lstStyle/>
                    <a:p>
                      <a:pPr algn="l" fontAlgn="b"/>
                      <a:r>
                        <a:rPr lang="es-E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Aceptación (manifestación expresa)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días hábiles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6137780"/>
                  </a:ext>
                </a:extLst>
              </a:tr>
              <a:tr h="457960">
                <a:tc>
                  <a:txBody>
                    <a:bodyPr/>
                    <a:lstStyle/>
                    <a:p>
                      <a:pPr algn="l" fontAlgn="b"/>
                      <a:r>
                        <a:rPr lang="es-E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Concesión de propuestas definitivas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días hábiles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5087412"/>
                  </a:ext>
                </a:extLst>
              </a:tr>
              <a:tr h="954085">
                <a:tc>
                  <a:txBody>
                    <a:bodyPr/>
                    <a:lstStyle/>
                    <a:p>
                      <a:pPr algn="l" fontAlgn="b"/>
                      <a:r>
                        <a:rPr lang="es-E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*si se renuncia, concesion a solicitantes siguientes si hay crédito suficiente (comunica a interesados. 10 días para aceptar)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9991713"/>
                  </a:ext>
                </a:extLst>
              </a:tr>
              <a:tr h="457960">
                <a:tc>
                  <a:txBody>
                    <a:bodyPr/>
                    <a:lstStyle/>
                    <a:p>
                      <a:pPr algn="l" fontAlgn="b"/>
                      <a:r>
                        <a:rPr lang="es-E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meses Proyectos empresariales generadores de empleo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7994682"/>
                  </a:ext>
                </a:extLst>
              </a:tr>
              <a:tr h="477042">
                <a:tc>
                  <a:txBody>
                    <a:bodyPr/>
                    <a:lstStyle/>
                    <a:p>
                      <a:pPr algn="l" fontAlgn="b"/>
                      <a:r>
                        <a:rPr lang="es-E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meses Pequeños proyectos de inversión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1749121"/>
                  </a:ext>
                </a:extLst>
              </a:tr>
              <a:tr h="477042">
                <a:tc>
                  <a:txBody>
                    <a:bodyPr/>
                    <a:lstStyle/>
                    <a:p>
                      <a:pPr algn="l" fontAlgn="b"/>
                      <a:r>
                        <a:rPr lang="es-E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Modificación de plazos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Máximo 2 periodos de hasta 12 meses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7550706"/>
                  </a:ext>
                </a:extLst>
              </a:tr>
              <a:tr h="477042">
                <a:tc>
                  <a:txBody>
                    <a:bodyPr/>
                    <a:lstStyle/>
                    <a:p>
                      <a:pPr algn="l" fontAlgn="b"/>
                      <a:r>
                        <a:rPr lang="es-E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Justificación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meses máximos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62019"/>
                  </a:ext>
                </a:extLst>
              </a:tr>
              <a:tr h="477042">
                <a:tc>
                  <a:txBody>
                    <a:bodyPr/>
                    <a:lstStyle/>
                    <a:p>
                      <a:pPr algn="l" fontAlgn="b"/>
                      <a:r>
                        <a:rPr lang="es-E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Liquidación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semanas entre acta de comprobación y pago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4226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34344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12734751"/>
            <a:ext cx="24384000" cy="1034737"/>
            <a:chOff x="-946" y="12611745"/>
            <a:chExt cx="24384946" cy="927684"/>
          </a:xfrm>
        </p:grpSpPr>
        <p:sp>
          <p:nvSpPr>
            <p:cNvPr id="7" name="Rectángulo 6"/>
            <p:cNvSpPr/>
            <p:nvPr/>
          </p:nvSpPr>
          <p:spPr>
            <a:xfrm>
              <a:off x="5182684" y="12629827"/>
              <a:ext cx="19201316" cy="909601"/>
            </a:xfrm>
            <a:prstGeom prst="rect">
              <a:avLst/>
            </a:prstGeom>
            <a:solidFill>
              <a:srgbClr val="004B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371566">
                <a:defRPr/>
              </a:pPr>
              <a:endParaRPr lang="es-ES" sz="27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46" y="12611745"/>
              <a:ext cx="5179572" cy="927684"/>
            </a:xfrm>
            <a:prstGeom prst="rect">
              <a:avLst/>
            </a:prstGeom>
          </p:spPr>
        </p:pic>
      </p:grpSp>
      <p:sp>
        <p:nvSpPr>
          <p:cNvPr id="18" name="Rectángulo 17"/>
          <p:cNvSpPr/>
          <p:nvPr/>
        </p:nvSpPr>
        <p:spPr>
          <a:xfrm>
            <a:off x="1" y="1"/>
            <a:ext cx="16969563" cy="499731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0"/>
          </a:p>
        </p:txBody>
      </p:sp>
      <p:sp>
        <p:nvSpPr>
          <p:cNvPr id="23" name="Título para subapartados…">
            <a:extLst>
              <a:ext uri="{FF2B5EF4-FFF2-40B4-BE49-F238E27FC236}">
                <a16:creationId xmlns:a16="http://schemas.microsoft.com/office/drawing/2014/main" id="{B6FDEB13-2426-9314-AC60-B3B1719552A8}"/>
              </a:ext>
            </a:extLst>
          </p:cNvPr>
          <p:cNvSpPr txBox="1">
            <a:spLocks/>
          </p:cNvSpPr>
          <p:nvPr/>
        </p:nvSpPr>
        <p:spPr>
          <a:xfrm>
            <a:off x="0" y="-35678"/>
            <a:ext cx="24373859" cy="1600916"/>
          </a:xfrm>
          <a:prstGeom prst="rect">
            <a:avLst/>
          </a:prstGeom>
          <a:solidFill>
            <a:srgbClr val="05868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noAutofit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l" defTabSz="457200" hangingPunct="1"/>
            <a:r>
              <a:rPr lang="es-ES" sz="50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               </a:t>
            </a:r>
            <a:r>
              <a:rPr lang="es-ES" sz="5000" b="1" dirty="0">
                <a:solidFill>
                  <a:schemeClr val="bg1"/>
                </a:solidFill>
                <a:latin typeface="Geogrotesque SemiBold"/>
              </a:rPr>
              <a:t>Ayudas a Pequeños Proyectos de Inversión (2022)</a:t>
            </a:r>
            <a:endParaRPr lang="es-ES" sz="5000" b="1" dirty="0">
              <a:solidFill>
                <a:schemeClr val="bg1"/>
              </a:solidFill>
              <a:latin typeface="Geogrotesque SemiBold"/>
              <a:ea typeface="Geogrotesque SemiBold"/>
              <a:cs typeface="Geogrotesque SemiBold"/>
            </a:endParaRPr>
          </a:p>
        </p:txBody>
      </p:sp>
      <p:sp>
        <p:nvSpPr>
          <p:cNvPr id="25" name="Título 1">
            <a:extLst>
              <a:ext uri="{FF2B5EF4-FFF2-40B4-BE49-F238E27FC236}">
                <a16:creationId xmlns:a16="http://schemas.microsoft.com/office/drawing/2014/main" id="{3E883961-50C3-0483-7AFC-C7781DD78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953" y="4310092"/>
            <a:ext cx="10908399" cy="4253616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4000" b="1" dirty="0">
                <a:solidFill>
                  <a:srgbClr val="006D67"/>
                </a:solidFill>
                <a:latin typeface="Franklin Gothic Medium" panose="020B0603020102020204" pitchFamily="34" charset="0"/>
              </a:rPr>
              <a:t>Orden TED/1239/2022 AYUDAS A </a:t>
            </a:r>
            <a:br>
              <a:rPr lang="es-ES" sz="4000" b="1" dirty="0">
                <a:solidFill>
                  <a:srgbClr val="006D67"/>
                </a:solidFill>
                <a:latin typeface="Franklin Gothic Medium" panose="020B0603020102020204" pitchFamily="34" charset="0"/>
              </a:rPr>
            </a:br>
            <a:r>
              <a:rPr lang="es-ES" sz="5400" b="1" dirty="0">
                <a:solidFill>
                  <a:srgbClr val="006D67"/>
                </a:solidFill>
                <a:latin typeface="Franklin Gothic Medium" panose="020B0603020102020204" pitchFamily="34" charset="0"/>
              </a:rPr>
              <a:t>PEQUEÑOS PROYECTOS DE INVERSIÓN  </a:t>
            </a:r>
            <a:br>
              <a:rPr lang="es-ES" sz="5400" b="1" dirty="0">
                <a:solidFill>
                  <a:srgbClr val="006D67"/>
                </a:solidFill>
                <a:latin typeface="Franklin Gothic Medium" panose="020B0603020102020204" pitchFamily="34" charset="0"/>
              </a:rPr>
            </a:br>
            <a:r>
              <a:rPr lang="es-ES" sz="4000" b="1" dirty="0">
                <a:solidFill>
                  <a:srgbClr val="006D67"/>
                </a:solidFill>
                <a:latin typeface="Franklin Gothic Medium" panose="020B0603020102020204" pitchFamily="34" charset="0"/>
              </a:rPr>
              <a:t>QUE GENEREN O MANTENGAN EL EMPLEO</a:t>
            </a:r>
            <a:br>
              <a:rPr lang="es-ES" sz="4000" b="1" dirty="0">
                <a:solidFill>
                  <a:srgbClr val="006D67"/>
                </a:solidFill>
                <a:latin typeface="Franklin Gothic Medium" panose="020B0603020102020204" pitchFamily="34" charset="0"/>
              </a:rPr>
            </a:br>
            <a:r>
              <a:rPr lang="es-ES" sz="4000" b="1" i="1" dirty="0">
                <a:solidFill>
                  <a:srgbClr val="006D67"/>
                </a:solidFill>
                <a:latin typeface="Franklin Gothic Medium" panose="020B0603020102020204" pitchFamily="34" charset="0"/>
              </a:rPr>
              <a:t>(MÍNIMIS)</a:t>
            </a:r>
            <a:endParaRPr lang="es-ES" sz="4000" i="1" dirty="0">
              <a:solidFill>
                <a:srgbClr val="006D67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E28BC5FD-FCAD-92A3-1262-50AB936689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6" y="430906"/>
            <a:ext cx="1732642" cy="720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D669D72-37F4-F7D4-D32E-F561E4691F56}"/>
              </a:ext>
            </a:extLst>
          </p:cNvPr>
          <p:cNvSpPr txBox="1"/>
          <p:nvPr/>
        </p:nvSpPr>
        <p:spPr>
          <a:xfrm>
            <a:off x="12977446" y="1009181"/>
            <a:ext cx="12380723" cy="452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es-ES" sz="2000" b="0" dirty="0">
                <a:solidFill>
                  <a:schemeClr val="bg2">
                    <a:lumMod val="75000"/>
                  </a:schemeClr>
                </a:solidFill>
                <a:latin typeface="Franklin Gothic Medium" panose="020B0603020102020204" pitchFamily="34" charset="0"/>
              </a:rPr>
              <a:t>Orden TED/1239/2022 Ayudas a </a:t>
            </a:r>
            <a:r>
              <a:rPr lang="es-ES" sz="2000" dirty="0">
                <a:solidFill>
                  <a:schemeClr val="bg2">
                    <a:lumMod val="75000"/>
                  </a:schemeClr>
                </a:solidFill>
                <a:latin typeface="Franklin Gothic Medium" panose="020B0603020102020204" pitchFamily="34" charset="0"/>
              </a:rPr>
              <a:t>pequeños proyectos de inversión que generen o mantengan empleo</a:t>
            </a:r>
            <a:endParaRPr kumimoji="0" lang="es-ES" sz="2000" b="0" i="0" u="none" strike="noStrike" cap="none" spc="0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FillTx/>
              <a:sym typeface="Helvetica Neue"/>
            </a:endParaRPr>
          </a:p>
        </p:txBody>
      </p:sp>
      <p:pic>
        <p:nvPicPr>
          <p:cNvPr id="3" name="Imagen 2" descr="Imagen que contiene persona, hombre, interior, edificio&#10;&#10;Descripción generada automáticamente">
            <a:extLst>
              <a:ext uri="{FF2B5EF4-FFF2-40B4-BE49-F238E27FC236}">
                <a16:creationId xmlns:a16="http://schemas.microsoft.com/office/drawing/2014/main" id="{12662A61-5B1A-3178-0432-8E3955F175B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78"/>
          <a:stretch/>
        </p:blipFill>
        <p:spPr>
          <a:xfrm>
            <a:off x="13585372" y="2610097"/>
            <a:ext cx="7744408" cy="896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6569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12688408"/>
            <a:ext cx="24384000" cy="1034737"/>
            <a:chOff x="-946" y="12611745"/>
            <a:chExt cx="24384946" cy="927684"/>
          </a:xfrm>
        </p:grpSpPr>
        <p:sp>
          <p:nvSpPr>
            <p:cNvPr id="7" name="Rectángulo 6"/>
            <p:cNvSpPr/>
            <p:nvPr/>
          </p:nvSpPr>
          <p:spPr>
            <a:xfrm>
              <a:off x="5182684" y="12629827"/>
              <a:ext cx="19201316" cy="909601"/>
            </a:xfrm>
            <a:prstGeom prst="rect">
              <a:avLst/>
            </a:prstGeom>
            <a:solidFill>
              <a:srgbClr val="004B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371566">
                <a:defRPr/>
              </a:pPr>
              <a:endParaRPr lang="es-ES" sz="27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46" y="12611745"/>
              <a:ext cx="5179572" cy="927684"/>
            </a:xfrm>
            <a:prstGeom prst="rect">
              <a:avLst/>
            </a:prstGeom>
          </p:spPr>
        </p:pic>
      </p:grpSp>
      <p:sp>
        <p:nvSpPr>
          <p:cNvPr id="9" name="Rectángulo 8"/>
          <p:cNvSpPr/>
          <p:nvPr/>
        </p:nvSpPr>
        <p:spPr>
          <a:xfrm>
            <a:off x="1286502" y="2969599"/>
            <a:ext cx="4237057" cy="646331"/>
          </a:xfrm>
          <a:prstGeom prst="rect">
            <a:avLst/>
          </a:prstGeom>
          <a:solidFill>
            <a:srgbClr val="FBE781"/>
          </a:solidFill>
        </p:spPr>
        <p:txBody>
          <a:bodyPr wrap="none">
            <a:spAutoFit/>
          </a:bodyPr>
          <a:lstStyle/>
          <a:p>
            <a:r>
              <a:rPr lang="es-ES" sz="3600" dirty="0">
                <a:latin typeface="Franklin Gothic Book" panose="020B0503020102020204" pitchFamily="34" charset="0"/>
              </a:rPr>
              <a:t>Ámbito de aplicación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5791193" y="2917278"/>
            <a:ext cx="16677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600" dirty="0">
                <a:latin typeface="Franklin Gothic Book" panose="020B0503020102020204" pitchFamily="34" charset="0"/>
              </a:rPr>
              <a:t>Municipios de los Convenios de Transición Justa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5791195" y="5311668"/>
            <a:ext cx="177926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600" b="0" dirty="0">
                <a:latin typeface="Franklin Gothic Book" panose="020B0503020102020204" pitchFamily="34" charset="0"/>
              </a:rPr>
              <a:t>Personas físicas o jurídicas privadas con personalidad jurídica, así como las agrupaciones integradas por ellas, las comunidades de bienes y los trabajadores autónomos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2788063" y="6700392"/>
            <a:ext cx="2643672" cy="646331"/>
          </a:xfrm>
          <a:prstGeom prst="rect">
            <a:avLst/>
          </a:prstGeom>
          <a:solidFill>
            <a:srgbClr val="FBE781"/>
          </a:solidFill>
        </p:spPr>
        <p:txBody>
          <a:bodyPr wrap="none">
            <a:spAutoFit/>
          </a:bodyPr>
          <a:lstStyle/>
          <a:p>
            <a:r>
              <a:rPr lang="es-ES_tradnl" sz="3600" dirty="0">
                <a:latin typeface="Franklin Gothic Book" panose="020B0503020102020204" pitchFamily="34" charset="0"/>
              </a:rPr>
              <a:t>Financiación</a:t>
            </a:r>
            <a:endParaRPr lang="es-ES" sz="3600" dirty="0">
              <a:latin typeface="Franklin Gothic Book" panose="020B050302010202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5791193" y="6564824"/>
            <a:ext cx="177927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_tradnl" sz="3600" b="1" dirty="0">
                <a:latin typeface="Franklin Gothic Book" panose="020B0503020102020204" pitchFamily="34" charset="0"/>
              </a:rPr>
              <a:t>Inversión entre 30.000-500.000€</a:t>
            </a:r>
            <a:r>
              <a:rPr lang="es-ES_tradnl" sz="3600" b="0" dirty="0">
                <a:latin typeface="Franklin Gothic Book" panose="020B0503020102020204" pitchFamily="34" charset="0"/>
              </a:rPr>
              <a:t>. Límites máximos de intensidad de ayuda de </a:t>
            </a:r>
            <a:r>
              <a:rPr lang="es-ES_tradnl" sz="3600" b="1" dirty="0">
                <a:latin typeface="Franklin Gothic Book" panose="020B0503020102020204" pitchFamily="34" charset="0"/>
              </a:rPr>
              <a:t>30% Gran Empresa; 40% Mediana Empresa; 50% Pequeña Empresa.</a:t>
            </a:r>
            <a:r>
              <a:rPr lang="es-ES_tradnl" sz="3600" b="0" dirty="0">
                <a:latin typeface="Franklin Gothic Book" panose="020B0503020102020204" pitchFamily="34" charset="0"/>
              </a:rPr>
              <a:t> (incluida microempresa) </a:t>
            </a:r>
            <a:r>
              <a:rPr lang="es-ES_tradnl" sz="3600" b="1" i="1" dirty="0">
                <a:latin typeface="Franklin Gothic Book" panose="020B0503020102020204" pitchFamily="34" charset="0"/>
              </a:rPr>
              <a:t>Máximo 200.000€ de ayuda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5791193" y="11102735"/>
            <a:ext cx="182225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600" b="0" dirty="0">
                <a:solidFill>
                  <a:schemeClr val="tx1"/>
                </a:solidFill>
                <a:latin typeface="Franklin Gothic Book" panose="020B0503020102020204" pitchFamily="34" charset="0"/>
              </a:rPr>
              <a:t>Dos meses desde el día siguiente a la publicación de la convocatoria (15 de marzo). </a:t>
            </a:r>
            <a:r>
              <a:rPr lang="es-ES" sz="3600" b="0" dirty="0">
                <a:solidFill>
                  <a:srgbClr val="FF0000"/>
                </a:solidFill>
                <a:latin typeface="Franklin Gothic Book" panose="020B0503020102020204" pitchFamily="34" charset="0"/>
              </a:rPr>
              <a:t>16 mayo 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1" y="1"/>
            <a:ext cx="16969563" cy="499731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0"/>
          </a:p>
        </p:txBody>
      </p:sp>
      <p:sp>
        <p:nvSpPr>
          <p:cNvPr id="20" name="Rectángulo 19"/>
          <p:cNvSpPr/>
          <p:nvPr/>
        </p:nvSpPr>
        <p:spPr>
          <a:xfrm>
            <a:off x="5791197" y="11854720"/>
            <a:ext cx="165097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600" dirty="0">
                <a:latin typeface="Franklin Gothic Book" panose="020B0503020102020204" pitchFamily="34" charset="0"/>
              </a:rPr>
              <a:t>2022-2027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5791193" y="8424803"/>
            <a:ext cx="17792702" cy="2557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 hangingPunct="1">
              <a:lnSpc>
                <a:spcPct val="89000"/>
              </a:lnSpc>
              <a:defRPr/>
            </a:pPr>
            <a:r>
              <a:rPr lang="es-ES" sz="3600" b="1" dirty="0">
                <a:latin typeface="Franklin Gothic Book" panose="020B0503020102020204" pitchFamily="34" charset="0"/>
              </a:rPr>
              <a:t>Mantener el empleo existente </a:t>
            </a:r>
            <a:r>
              <a:rPr lang="es-ES" sz="3600" b="0" dirty="0">
                <a:latin typeface="Franklin Gothic Book" panose="020B0503020102020204" pitchFamily="34" charset="0"/>
              </a:rPr>
              <a:t>desde la de solicitud de la ayuda hasta al menos los </a:t>
            </a:r>
            <a:r>
              <a:rPr lang="es-ES" sz="3600" b="1" dirty="0">
                <a:latin typeface="Franklin Gothic Book" panose="020B0503020102020204" pitchFamily="34" charset="0"/>
              </a:rPr>
              <a:t>3 años </a:t>
            </a:r>
            <a:r>
              <a:rPr lang="es-ES" sz="3600" b="0" dirty="0">
                <a:latin typeface="Franklin Gothic Book" panose="020B0503020102020204" pitchFamily="34" charset="0"/>
              </a:rPr>
              <a:t>siguientes a la finalización de las inversiones;</a:t>
            </a:r>
          </a:p>
          <a:p>
            <a:pPr algn="just" defTabSz="1219170" hangingPunct="1">
              <a:lnSpc>
                <a:spcPct val="89000"/>
              </a:lnSpc>
              <a:defRPr/>
            </a:pPr>
            <a:r>
              <a:rPr lang="es-ES" sz="3600" b="0" dirty="0">
                <a:latin typeface="Franklin Gothic Book" panose="020B0503020102020204" pitchFamily="34" charset="0"/>
              </a:rPr>
              <a:t>Para las </a:t>
            </a:r>
            <a:r>
              <a:rPr lang="es-ES" sz="3600" b="1" dirty="0">
                <a:latin typeface="Franklin Gothic Book" panose="020B0503020102020204" pitchFamily="34" charset="0"/>
              </a:rPr>
              <a:t>empresas de nueva creación </a:t>
            </a:r>
            <a:r>
              <a:rPr lang="es-ES" sz="3600" b="0" dirty="0">
                <a:latin typeface="Franklin Gothic Book" panose="020B0503020102020204" pitchFamily="34" charset="0"/>
              </a:rPr>
              <a:t>o aquellas que no cuenten con plantilla inicial, </a:t>
            </a:r>
            <a:r>
              <a:rPr lang="es-ES" sz="3600" b="1" dirty="0">
                <a:latin typeface="Franklin Gothic Book" panose="020B0503020102020204" pitchFamily="34" charset="0"/>
              </a:rPr>
              <a:t>generar un 1 empleo </a:t>
            </a:r>
            <a:r>
              <a:rPr lang="es-ES" sz="3600" b="0" dirty="0">
                <a:latin typeface="Franklin Gothic Book" panose="020B0503020102020204" pitchFamily="34" charset="0"/>
              </a:rPr>
              <a:t>entre la solicitud de la ayuda y la fecha que se establezca en la resolución de concesión de la ayuda, y mantenerse un mínimo </a:t>
            </a:r>
            <a:r>
              <a:rPr lang="es-ES" sz="3600" b="1" dirty="0">
                <a:latin typeface="Franklin Gothic Book" panose="020B0503020102020204" pitchFamily="34" charset="0"/>
              </a:rPr>
              <a:t>3 de años</a:t>
            </a:r>
            <a:r>
              <a:rPr lang="es-ES" sz="3600" b="0" dirty="0">
                <a:latin typeface="Franklin Gothic Book" panose="020B0503020102020204" pitchFamily="34" charset="0"/>
              </a:rPr>
              <a:t>.</a:t>
            </a:r>
          </a:p>
        </p:txBody>
      </p:sp>
      <p:sp>
        <p:nvSpPr>
          <p:cNvPr id="25" name="Título para subapartados…">
            <a:extLst>
              <a:ext uri="{FF2B5EF4-FFF2-40B4-BE49-F238E27FC236}">
                <a16:creationId xmlns:a16="http://schemas.microsoft.com/office/drawing/2014/main" id="{F4FC4A94-20AB-6374-6161-08898BB26AA8}"/>
              </a:ext>
            </a:extLst>
          </p:cNvPr>
          <p:cNvSpPr txBox="1">
            <a:spLocks/>
          </p:cNvSpPr>
          <p:nvPr/>
        </p:nvSpPr>
        <p:spPr>
          <a:xfrm>
            <a:off x="0" y="-18927"/>
            <a:ext cx="24373859" cy="1600916"/>
          </a:xfrm>
          <a:prstGeom prst="rect">
            <a:avLst/>
          </a:prstGeom>
          <a:solidFill>
            <a:srgbClr val="05868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noAutofit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l" defTabSz="457200" hangingPunct="1"/>
            <a:r>
              <a:rPr lang="es-ES" sz="5000" b="1" dirty="0">
                <a:solidFill>
                  <a:schemeClr val="bg1"/>
                </a:solidFill>
                <a:latin typeface="Geogrotesque SemiBold"/>
              </a:rPr>
              <a:t>                Ayudas a Pequeños Proyectos de Inversión (2022)</a:t>
            </a:r>
            <a:endParaRPr lang="es-ES" sz="5000" b="1" dirty="0">
              <a:solidFill>
                <a:schemeClr val="bg1"/>
              </a:solidFill>
              <a:latin typeface="Geogrotesque SemiBold"/>
              <a:ea typeface="Geogrotesque SemiBold"/>
              <a:cs typeface="Geogrotesque SemiBold"/>
            </a:endParaRPr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F4E94ADE-D752-7537-4C2E-84B54D40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645" y="855139"/>
            <a:ext cx="23720709" cy="3232307"/>
          </a:xfrm>
        </p:spPr>
        <p:txBody>
          <a:bodyPr>
            <a:normAutofit/>
          </a:bodyPr>
          <a:lstStyle/>
          <a:p>
            <a:r>
              <a:rPr lang="es-ES" sz="4000" b="1" dirty="0">
                <a:solidFill>
                  <a:srgbClr val="006D67"/>
                </a:solidFill>
                <a:latin typeface="Franklin Gothic Medium" panose="020B0603020102020204" pitchFamily="34" charset="0"/>
              </a:rPr>
              <a:t>Orden TED/1239/2022 AYUDAS A </a:t>
            </a:r>
            <a:r>
              <a:rPr lang="es-ES" sz="4000" b="1" u="sng" dirty="0">
                <a:solidFill>
                  <a:srgbClr val="006D67"/>
                </a:solidFill>
                <a:latin typeface="Franklin Gothic Medium" panose="020B0603020102020204" pitchFamily="34" charset="0"/>
              </a:rPr>
              <a:t>PEQUEÑOS PROYECTOS DE INVERSIÓN </a:t>
            </a:r>
            <a:r>
              <a:rPr lang="es-ES" sz="4000" b="1" dirty="0">
                <a:solidFill>
                  <a:srgbClr val="006D67"/>
                </a:solidFill>
                <a:latin typeface="Franklin Gothic Medium" panose="020B0603020102020204" pitchFamily="34" charset="0"/>
              </a:rPr>
              <a:t>QUE GENEREN O </a:t>
            </a:r>
            <a:br>
              <a:rPr lang="es-ES" sz="4000" b="1" dirty="0">
                <a:solidFill>
                  <a:srgbClr val="006D67"/>
                </a:solidFill>
                <a:latin typeface="Franklin Gothic Medium" panose="020B0603020102020204" pitchFamily="34" charset="0"/>
              </a:rPr>
            </a:br>
            <a:r>
              <a:rPr lang="es-ES" sz="4000" b="1" dirty="0">
                <a:solidFill>
                  <a:srgbClr val="006D67"/>
                </a:solidFill>
                <a:latin typeface="Franklin Gothic Medium" panose="020B0603020102020204" pitchFamily="34" charset="0"/>
              </a:rPr>
              <a:t>MANTENGAN EL EMPLEO</a:t>
            </a:r>
            <a:endParaRPr lang="es-ES" sz="4000" dirty="0">
              <a:solidFill>
                <a:srgbClr val="006D67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948EB176-59E8-326F-1E89-C34F52367C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6" y="430906"/>
            <a:ext cx="1732642" cy="720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5DCDFC87-92AB-41D2-D632-94149AE7C83D}"/>
              </a:ext>
            </a:extLst>
          </p:cNvPr>
          <p:cNvSpPr/>
          <p:nvPr/>
        </p:nvSpPr>
        <p:spPr>
          <a:xfrm>
            <a:off x="2807752" y="5471539"/>
            <a:ext cx="2715807" cy="646331"/>
          </a:xfrm>
          <a:prstGeom prst="rect">
            <a:avLst/>
          </a:prstGeom>
          <a:solidFill>
            <a:srgbClr val="FBE781"/>
          </a:solidFill>
        </p:spPr>
        <p:txBody>
          <a:bodyPr wrap="none">
            <a:spAutoFit/>
          </a:bodyPr>
          <a:lstStyle/>
          <a:p>
            <a:r>
              <a:rPr lang="es-ES_tradnl" sz="3600" dirty="0">
                <a:latin typeface="Franklin Gothic Book" panose="020B0503020102020204" pitchFamily="34" charset="0"/>
              </a:rPr>
              <a:t>Beneficiarios</a:t>
            </a:r>
            <a:endParaRPr lang="es-ES" sz="3600" dirty="0">
              <a:latin typeface="Franklin Gothic Book" panose="020B0503020102020204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99C6AB55-CF26-DAD1-B197-005AE5494688}"/>
              </a:ext>
            </a:extLst>
          </p:cNvPr>
          <p:cNvSpPr/>
          <p:nvPr/>
        </p:nvSpPr>
        <p:spPr>
          <a:xfrm>
            <a:off x="4316686" y="11025274"/>
            <a:ext cx="1228221" cy="646331"/>
          </a:xfrm>
          <a:prstGeom prst="rect">
            <a:avLst/>
          </a:prstGeom>
          <a:solidFill>
            <a:srgbClr val="FBE781"/>
          </a:solidFill>
        </p:spPr>
        <p:txBody>
          <a:bodyPr wrap="none">
            <a:spAutoFit/>
          </a:bodyPr>
          <a:lstStyle/>
          <a:p>
            <a:r>
              <a:rPr lang="es-ES" sz="3600" dirty="0">
                <a:latin typeface="Franklin Gothic Book" panose="020B0503020102020204" pitchFamily="34" charset="0"/>
              </a:rPr>
              <a:t>Plazo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D5396A16-4C3B-0495-DE25-477F3DC40BA4}"/>
              </a:ext>
            </a:extLst>
          </p:cNvPr>
          <p:cNvSpPr/>
          <p:nvPr/>
        </p:nvSpPr>
        <p:spPr>
          <a:xfrm>
            <a:off x="438513" y="11850939"/>
            <a:ext cx="5085046" cy="646331"/>
          </a:xfrm>
          <a:prstGeom prst="rect">
            <a:avLst/>
          </a:prstGeom>
          <a:solidFill>
            <a:srgbClr val="FBE781"/>
          </a:solidFill>
        </p:spPr>
        <p:txBody>
          <a:bodyPr wrap="none">
            <a:spAutoFit/>
          </a:bodyPr>
          <a:lstStyle/>
          <a:p>
            <a:r>
              <a:rPr lang="es-ES" sz="3600" dirty="0">
                <a:latin typeface="Franklin Gothic Book" panose="020B0503020102020204" pitchFamily="34" charset="0"/>
              </a:rPr>
              <a:t>Período de programación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B9531187-DB67-5A74-3488-A0CED072614B}"/>
              </a:ext>
            </a:extLst>
          </p:cNvPr>
          <p:cNvSpPr/>
          <p:nvPr/>
        </p:nvSpPr>
        <p:spPr>
          <a:xfrm>
            <a:off x="3201637" y="8591662"/>
            <a:ext cx="2230098" cy="646331"/>
          </a:xfrm>
          <a:prstGeom prst="rect">
            <a:avLst/>
          </a:prstGeom>
          <a:solidFill>
            <a:srgbClr val="FBE781"/>
          </a:solidFill>
        </p:spPr>
        <p:txBody>
          <a:bodyPr wrap="none">
            <a:spAutoFit/>
          </a:bodyPr>
          <a:lstStyle/>
          <a:p>
            <a:r>
              <a:rPr lang="es-ES_tradnl" sz="3600" dirty="0">
                <a:latin typeface="Franklin Gothic Book" panose="020B0503020102020204" pitchFamily="34" charset="0"/>
              </a:rPr>
              <a:t>Requisitos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331A2A11-1C0A-EDA4-4BF1-0BC5EC0E5DD0}"/>
              </a:ext>
            </a:extLst>
          </p:cNvPr>
          <p:cNvSpPr/>
          <p:nvPr/>
        </p:nvSpPr>
        <p:spPr>
          <a:xfrm>
            <a:off x="2446948" y="3764280"/>
            <a:ext cx="3076611" cy="646331"/>
          </a:xfrm>
          <a:prstGeom prst="rect">
            <a:avLst/>
          </a:prstGeom>
          <a:solidFill>
            <a:srgbClr val="FBE781"/>
          </a:solidFill>
        </p:spPr>
        <p:txBody>
          <a:bodyPr wrap="none">
            <a:spAutoFit/>
          </a:bodyPr>
          <a:lstStyle/>
          <a:p>
            <a:r>
              <a:rPr lang="es-ES_tradnl" sz="3600" dirty="0">
                <a:latin typeface="Franklin Gothic Book" panose="020B0503020102020204" pitchFamily="34" charset="0"/>
              </a:rPr>
              <a:t>Características</a:t>
            </a:r>
            <a:endParaRPr lang="es-ES" sz="3600" dirty="0">
              <a:latin typeface="Franklin Gothic Book" panose="020B0503020102020204" pitchFamily="34" charset="0"/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D54B1776-F54C-D021-6020-C9CEDC12C5B3}"/>
              </a:ext>
            </a:extLst>
          </p:cNvPr>
          <p:cNvSpPr/>
          <p:nvPr/>
        </p:nvSpPr>
        <p:spPr>
          <a:xfrm>
            <a:off x="5791195" y="3514804"/>
            <a:ext cx="177926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600" dirty="0">
                <a:latin typeface="Franklin Gothic Book" panose="020B0503020102020204" pitchFamily="34" charset="0"/>
              </a:rPr>
              <a:t>Concurrencia competitiva. </a:t>
            </a:r>
          </a:p>
          <a:p>
            <a:pPr algn="just"/>
            <a:r>
              <a:rPr lang="es-ES" sz="3600" dirty="0">
                <a:latin typeface="Franklin Gothic Book" panose="020B0503020102020204" pitchFamily="34" charset="0"/>
              </a:rPr>
              <a:t>Serán compatibles con las concedidas por otras instituciones u organismos públicos. Sujeto a </a:t>
            </a:r>
            <a:r>
              <a:rPr lang="es-ES" sz="3600" b="1" i="1" dirty="0" err="1">
                <a:latin typeface="Franklin Gothic Book" panose="020B0503020102020204" pitchFamily="34" charset="0"/>
              </a:rPr>
              <a:t>mínimis</a:t>
            </a:r>
            <a:r>
              <a:rPr lang="es-ES" sz="3600" dirty="0">
                <a:latin typeface="Franklin Gothic Book" panose="020B0503020102020204" pitchFamily="34" charset="0"/>
              </a:rPr>
              <a:t>.</a:t>
            </a:r>
            <a:endParaRPr lang="es-ES" sz="3600" b="0" dirty="0">
              <a:latin typeface="Franklin Gothic Book" panose="020B0503020102020204" pitchFamily="34" charset="0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46613C18-E2EA-742F-5207-7D2E8FD9E3F5}"/>
              </a:ext>
            </a:extLst>
          </p:cNvPr>
          <p:cNvGrpSpPr/>
          <p:nvPr/>
        </p:nvGrpSpPr>
        <p:grpSpPr>
          <a:xfrm>
            <a:off x="22144791" y="1276486"/>
            <a:ext cx="2041380" cy="1792690"/>
            <a:chOff x="21656406" y="2133826"/>
            <a:chExt cx="2041380" cy="1792690"/>
          </a:xfrm>
        </p:grpSpPr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524C3039-74CF-FA23-6D07-F5D5B0D7B1A0}"/>
                </a:ext>
              </a:extLst>
            </p:cNvPr>
            <p:cNvSpPr txBox="1"/>
            <p:nvPr/>
          </p:nvSpPr>
          <p:spPr>
            <a:xfrm>
              <a:off x="21835555" y="2652340"/>
              <a:ext cx="186223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400" b="1" dirty="0">
                  <a:solidFill>
                    <a:srgbClr val="0070C0"/>
                  </a:solidFill>
                </a:rPr>
                <a:t>10M€</a:t>
              </a:r>
            </a:p>
          </p:txBody>
        </p:sp>
        <p:sp>
          <p:nvSpPr>
            <p:cNvPr id="11" name="Rectángulo: esquinas redondeadas 10">
              <a:extLst>
                <a:ext uri="{FF2B5EF4-FFF2-40B4-BE49-F238E27FC236}">
                  <a16:creationId xmlns:a16="http://schemas.microsoft.com/office/drawing/2014/main" id="{986F4E56-65B2-94B7-2635-E131C9EC9DCA}"/>
                </a:ext>
              </a:extLst>
            </p:cNvPr>
            <p:cNvSpPr/>
            <p:nvPr/>
          </p:nvSpPr>
          <p:spPr>
            <a:xfrm>
              <a:off x="21656406" y="2133826"/>
              <a:ext cx="1868965" cy="1792690"/>
            </a:xfrm>
            <a:prstGeom prst="roundRect">
              <a:avLst/>
            </a:prstGeom>
            <a:noFill/>
            <a:ln w="730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3520214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0" y="12734751"/>
            <a:ext cx="24384000" cy="1034737"/>
            <a:chOff x="-946" y="12611745"/>
            <a:chExt cx="24384946" cy="927684"/>
          </a:xfrm>
        </p:grpSpPr>
        <p:sp>
          <p:nvSpPr>
            <p:cNvPr id="16" name="Rectángulo 15"/>
            <p:cNvSpPr/>
            <p:nvPr/>
          </p:nvSpPr>
          <p:spPr>
            <a:xfrm>
              <a:off x="5182684" y="12629827"/>
              <a:ext cx="19201316" cy="909601"/>
            </a:xfrm>
            <a:prstGeom prst="rect">
              <a:avLst/>
            </a:prstGeom>
            <a:solidFill>
              <a:srgbClr val="004B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566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7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sym typeface="Helvetica Neue"/>
              </a:endParaRPr>
            </a:p>
          </p:txBody>
        </p:sp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46" y="12611745"/>
              <a:ext cx="5179572" cy="927684"/>
            </a:xfrm>
            <a:prstGeom prst="rect">
              <a:avLst/>
            </a:prstGeom>
          </p:spPr>
        </p:pic>
      </p:grpSp>
      <p:sp>
        <p:nvSpPr>
          <p:cNvPr id="15" name="Título para subapartados…"/>
          <p:cNvSpPr txBox="1">
            <a:spLocks/>
          </p:cNvSpPr>
          <p:nvPr/>
        </p:nvSpPr>
        <p:spPr>
          <a:xfrm>
            <a:off x="3635" y="-11932"/>
            <a:ext cx="24557149" cy="1600916"/>
          </a:xfrm>
          <a:prstGeom prst="rect">
            <a:avLst/>
          </a:prstGeom>
          <a:solidFill>
            <a:srgbClr val="05868E"/>
          </a:solidFill>
          <a:ln w="12700">
            <a:miter lim="400000"/>
          </a:ln>
        </p:spPr>
        <p:txBody>
          <a:bodyPr lIns="0" tIns="0" rIns="0" bIns="0" anchor="ctr">
            <a:normAutofit fontScale="92500" lnSpcReduction="10000"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979488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Geogrotesque SemiBold"/>
                <a:cs typeface="Geogrotesque SemiBold"/>
                <a:sym typeface="Helvetica Neue Medium"/>
              </a:rPr>
              <a:t>	</a:t>
            </a:r>
          </a:p>
          <a:p>
            <a:pPr marL="979488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grotesque SemiBold"/>
                <a:ea typeface="Geogrotesque SemiBold"/>
                <a:cs typeface="Geogrotesque SemiBold"/>
                <a:sym typeface="Geogrotesque SemiBold"/>
              </a:rPr>
              <a:t>          Ayudas a Pequeños Proyectos de Inversión (2022)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5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 SemiCondensed" panose="020B0502040204020203" pitchFamily="34" charset="0"/>
              <a:ea typeface="Geogrotesque SemiBold"/>
              <a:cs typeface="Geogrotesque SemiBold"/>
              <a:sym typeface="Helvetica Neue Medium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B4C4DC7-C17F-6DDF-E8B3-D3A85FA2A1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6" y="430906"/>
            <a:ext cx="1732642" cy="720000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2200" b="0" kern="1200">
                <a:solidFill>
                  <a:schemeClr val="tx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lang="es-ES" smtClean="0"/>
              <a:pPr marL="0" marR="0" lvl="0" indent="0" algn="ctr" defTabSz="82153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s-E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/>
              <a:sym typeface="Helvetica Neue Light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F076DDA-2B67-C5F6-BB77-98D1B09C6E52}"/>
              </a:ext>
            </a:extLst>
          </p:cNvPr>
          <p:cNvSpPr txBox="1"/>
          <p:nvPr/>
        </p:nvSpPr>
        <p:spPr>
          <a:xfrm>
            <a:off x="66195" y="2682025"/>
            <a:ext cx="11152094" cy="6367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REPARTO PRESUPUESTO </a:t>
            </a:r>
            <a:endParaRPr kumimoji="0" lang="es-E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6BD3B96C-B1C6-9887-0558-BFA7C8B177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137247"/>
              </p:ext>
            </p:extLst>
          </p:nvPr>
        </p:nvGraphicFramePr>
        <p:xfrm>
          <a:off x="7024212" y="3781746"/>
          <a:ext cx="9211053" cy="5030403"/>
        </p:xfrm>
        <a:graphic>
          <a:graphicData uri="http://schemas.openxmlformats.org/drawingml/2006/table">
            <a:tbl>
              <a:tblPr/>
              <a:tblGrid>
                <a:gridCol w="4057250">
                  <a:extLst>
                    <a:ext uri="{9D8B030D-6E8A-4147-A177-3AD203B41FA5}">
                      <a16:colId xmlns:a16="http://schemas.microsoft.com/office/drawing/2014/main" val="2045717815"/>
                    </a:ext>
                  </a:extLst>
                </a:gridCol>
                <a:gridCol w="5153803">
                  <a:extLst>
                    <a:ext uri="{9D8B030D-6E8A-4147-A177-3AD203B41FA5}">
                      <a16:colId xmlns:a16="http://schemas.microsoft.com/office/drawing/2014/main" val="1505191923"/>
                    </a:ext>
                  </a:extLst>
                </a:gridCol>
              </a:tblGrid>
              <a:tr h="1430213">
                <a:tc>
                  <a:txBody>
                    <a:bodyPr/>
                    <a:lstStyle/>
                    <a:p>
                      <a:pPr algn="l" fontAlgn="b"/>
                      <a:r>
                        <a:rPr lang="es-E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ANUALIDADES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 M€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007472"/>
                  </a:ext>
                </a:extLst>
              </a:tr>
              <a:tr h="720038">
                <a:tc>
                  <a:txBody>
                    <a:bodyPr/>
                    <a:lstStyle/>
                    <a:p>
                      <a:pPr algn="ctr" fontAlgn="b"/>
                      <a:r>
                        <a:rPr lang="es-E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9367386"/>
                  </a:ext>
                </a:extLst>
              </a:tr>
              <a:tr h="720038">
                <a:tc>
                  <a:txBody>
                    <a:bodyPr/>
                    <a:lstStyle/>
                    <a:p>
                      <a:pPr algn="ctr" fontAlgn="b"/>
                      <a:r>
                        <a:rPr lang="es-E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477559"/>
                  </a:ext>
                </a:extLst>
              </a:tr>
              <a:tr h="720038">
                <a:tc>
                  <a:txBody>
                    <a:bodyPr/>
                    <a:lstStyle/>
                    <a:p>
                      <a:pPr algn="ctr" fontAlgn="b"/>
                      <a:r>
                        <a:rPr lang="es-E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8757933"/>
                  </a:ext>
                </a:extLst>
              </a:tr>
              <a:tr h="720038">
                <a:tc>
                  <a:txBody>
                    <a:bodyPr/>
                    <a:lstStyle/>
                    <a:p>
                      <a:pPr algn="ctr" fontAlgn="b"/>
                      <a:r>
                        <a:rPr lang="es-E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1836327"/>
                  </a:ext>
                </a:extLst>
              </a:tr>
              <a:tr h="720038">
                <a:tc>
                  <a:txBody>
                    <a:bodyPr/>
                    <a:lstStyle/>
                    <a:p>
                      <a:pPr algn="ctr" fontAlgn="b"/>
                      <a:r>
                        <a:rPr lang="es-E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88203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37817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12666641"/>
            <a:ext cx="24384000" cy="1049355"/>
            <a:chOff x="-946" y="12611745"/>
            <a:chExt cx="24384946" cy="940790"/>
          </a:xfrm>
        </p:grpSpPr>
        <p:grpSp>
          <p:nvGrpSpPr>
            <p:cNvPr id="5" name="Grupo 4"/>
            <p:cNvGrpSpPr/>
            <p:nvPr/>
          </p:nvGrpSpPr>
          <p:grpSpPr>
            <a:xfrm>
              <a:off x="5182684" y="12629827"/>
              <a:ext cx="19201316" cy="922708"/>
              <a:chOff x="5543628" y="12823463"/>
              <a:chExt cx="18840371" cy="922708"/>
            </a:xfrm>
          </p:grpSpPr>
          <p:sp>
            <p:nvSpPr>
              <p:cNvPr id="7" name="Rectángulo 6"/>
              <p:cNvSpPr/>
              <p:nvPr/>
            </p:nvSpPr>
            <p:spPr>
              <a:xfrm>
                <a:off x="5543628" y="12823463"/>
                <a:ext cx="18840371" cy="909601"/>
              </a:xfrm>
              <a:prstGeom prst="rect">
                <a:avLst/>
              </a:prstGeom>
              <a:solidFill>
                <a:srgbClr val="004B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371566">
                  <a:defRPr/>
                </a:pPr>
                <a:endParaRPr lang="es-ES" sz="27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pic>
            <p:nvPicPr>
              <p:cNvPr id="8" name="Imagen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47961" y="12823465"/>
                <a:ext cx="1312585" cy="922706"/>
              </a:xfrm>
              <a:prstGeom prst="rect">
                <a:avLst/>
              </a:prstGeom>
            </p:spPr>
          </p:pic>
        </p:grpSp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46" y="12611745"/>
              <a:ext cx="5179572" cy="927684"/>
            </a:xfrm>
            <a:prstGeom prst="rect">
              <a:avLst/>
            </a:prstGeom>
          </p:spPr>
        </p:pic>
      </p:grp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006CDBA6-2722-E04A-D8C7-BCC0BD28AAEB}"/>
              </a:ext>
            </a:extLst>
          </p:cNvPr>
          <p:cNvSpPr txBox="1">
            <a:spLocks/>
          </p:cNvSpPr>
          <p:nvPr/>
        </p:nvSpPr>
        <p:spPr>
          <a:xfrm>
            <a:off x="0" y="4691421"/>
            <a:ext cx="12413244" cy="8026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just">
              <a:lnSpc>
                <a:spcPct val="80000"/>
              </a:lnSpc>
              <a:spcBef>
                <a:spcPts val="2400"/>
              </a:spcBef>
              <a:spcAft>
                <a:spcPts val="1800"/>
              </a:spcAft>
              <a:buFont typeface="Wingdings" panose="05000000000000000000" pitchFamily="2" charset="2"/>
              <a:buChar char="ü"/>
              <a:defRPr/>
            </a:pPr>
            <a:r>
              <a:rPr lang="es-ES" sz="300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Sector de la pesca y acuicultura</a:t>
            </a:r>
          </a:p>
          <a:p>
            <a:pPr marL="685800" indent="-685800" algn="just">
              <a:lnSpc>
                <a:spcPct val="80000"/>
              </a:lnSpc>
              <a:spcBef>
                <a:spcPts val="2400"/>
              </a:spcBef>
              <a:spcAft>
                <a:spcPts val="1800"/>
              </a:spcAft>
              <a:buFont typeface="Wingdings" panose="05000000000000000000" pitchFamily="2" charset="2"/>
              <a:buChar char="ü"/>
              <a:defRPr/>
            </a:pPr>
            <a:r>
              <a:rPr lang="es-ES" sz="300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Sector de la producción agrícola primaria</a:t>
            </a:r>
          </a:p>
          <a:p>
            <a:pPr marL="685800" indent="-685800" algn="just">
              <a:lnSpc>
                <a:spcPct val="80000"/>
              </a:lnSpc>
              <a:spcBef>
                <a:spcPts val="2400"/>
              </a:spcBef>
              <a:spcAft>
                <a:spcPts val="1800"/>
              </a:spcAft>
              <a:buFont typeface="Wingdings" panose="05000000000000000000" pitchFamily="2" charset="2"/>
              <a:buChar char="ü"/>
              <a:defRPr/>
            </a:pPr>
            <a:r>
              <a:rPr lang="es-ES" sz="300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Actividades relacionadas con la exportación a terceros países</a:t>
            </a:r>
          </a:p>
          <a:p>
            <a:pPr marL="685800" indent="-685800" algn="just">
              <a:lnSpc>
                <a:spcPct val="80000"/>
              </a:lnSpc>
              <a:spcBef>
                <a:spcPts val="2400"/>
              </a:spcBef>
              <a:spcAft>
                <a:spcPts val="1800"/>
              </a:spcAft>
              <a:buFont typeface="Wingdings" panose="05000000000000000000" pitchFamily="2" charset="2"/>
              <a:buChar char="ü"/>
              <a:defRPr/>
            </a:pPr>
            <a:r>
              <a:rPr lang="es-ES" sz="300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Ayudas condicionadas a la utilización de productos nacionales en lugar de importados</a:t>
            </a:r>
          </a:p>
          <a:p>
            <a:pPr marL="685800" lvl="0" indent="-685800" algn="just">
              <a:lnSpc>
                <a:spcPct val="80000"/>
              </a:lnSpc>
              <a:spcBef>
                <a:spcPts val="2400"/>
              </a:spcBef>
              <a:spcAft>
                <a:spcPts val="1800"/>
              </a:spcAft>
              <a:buFont typeface="Wingdings" panose="05000000000000000000" pitchFamily="2" charset="2"/>
              <a:buChar char="ü"/>
              <a:defRPr/>
            </a:pPr>
            <a:r>
              <a:rPr lang="es-ES" sz="300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Empresas de la industria del carbón</a:t>
            </a:r>
          </a:p>
          <a:p>
            <a:pPr marL="685800" lvl="0" indent="-685800" algn="just">
              <a:lnSpc>
                <a:spcPct val="80000"/>
              </a:lnSpc>
              <a:spcBef>
                <a:spcPts val="2400"/>
              </a:spcBef>
              <a:spcAft>
                <a:spcPts val="1800"/>
              </a:spcAft>
              <a:buFont typeface="Wingdings" panose="05000000000000000000" pitchFamily="2" charset="2"/>
              <a:buChar char="ü"/>
              <a:defRPr/>
            </a:pPr>
            <a:r>
              <a:rPr lang="es-ES" sz="300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Adquisición de vehículos de transporte de mercancías por carretera (ni a empresas que lleven a cabo el transporte de mercancías por carretera)</a:t>
            </a:r>
          </a:p>
          <a:p>
            <a:pPr marL="685800" lvl="0" indent="-685800" algn="just">
              <a:lnSpc>
                <a:spcPct val="80000"/>
              </a:lnSpc>
              <a:spcBef>
                <a:spcPts val="2400"/>
              </a:spcBef>
              <a:spcAft>
                <a:spcPts val="1800"/>
              </a:spcAft>
              <a:buFont typeface="Wingdings" panose="05000000000000000000" pitchFamily="2" charset="2"/>
              <a:buChar char="ü"/>
              <a:defRPr/>
            </a:pPr>
            <a:endParaRPr lang="es-ES" sz="3000" dirty="0">
              <a:solidFill>
                <a:sysClr val="windowText" lastClr="000000"/>
              </a:solidFill>
              <a:latin typeface="Franklin Gothic Book" panose="020B0503020102020204" pitchFamily="34" charset="0"/>
            </a:endParaRPr>
          </a:p>
          <a:p>
            <a:pPr lvl="0" algn="just">
              <a:defRPr/>
            </a:pPr>
            <a:endParaRPr lang="es-ES" sz="3500" b="0" dirty="0">
              <a:solidFill>
                <a:sysClr val="windowText" lastClr="000000"/>
              </a:solidFill>
              <a:latin typeface="Franklin Gothic Book" panose="020B05030201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3500" b="0" i="0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189E3E05-FFE2-FE26-E4AD-5D01A02F9CF7}"/>
              </a:ext>
            </a:extLst>
          </p:cNvPr>
          <p:cNvSpPr txBox="1">
            <a:spLocks/>
          </p:cNvSpPr>
          <p:nvPr/>
        </p:nvSpPr>
        <p:spPr>
          <a:xfrm>
            <a:off x="12519572" y="4773891"/>
            <a:ext cx="11828345" cy="6357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lvl="0" indent="-685800" algn="just">
              <a:lnSpc>
                <a:spcPct val="80000"/>
              </a:lnSpc>
              <a:spcBef>
                <a:spcPts val="2400"/>
              </a:spcBef>
              <a:spcAft>
                <a:spcPts val="1800"/>
              </a:spcAft>
              <a:buFont typeface="Wingdings" panose="05000000000000000000" pitchFamily="2" charset="2"/>
              <a:buChar char="ü"/>
              <a:defRPr/>
            </a:pPr>
            <a:r>
              <a:rPr lang="es-ES" sz="300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Sectores y actividades excluidos del alcance del reglamento del Fondo de Transición Justa (2021/1056): </a:t>
            </a:r>
          </a:p>
          <a:p>
            <a:pPr marL="1371600" lvl="1" indent="-685800" algn="just">
              <a:lnSpc>
                <a:spcPct val="80000"/>
              </a:lnSpc>
              <a:spcBef>
                <a:spcPts val="2400"/>
              </a:spcBef>
              <a:spcAft>
                <a:spcPts val="1800"/>
              </a:spcAft>
              <a:buFont typeface="Wingdings" panose="05000000000000000000" pitchFamily="2" charset="2"/>
              <a:buChar char="ü"/>
              <a:defRPr/>
            </a:pPr>
            <a:r>
              <a:rPr lang="es-ES" sz="260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Tabaco y productos del tabaco</a:t>
            </a:r>
          </a:p>
          <a:p>
            <a:pPr marL="1371600" lvl="1" indent="-685800" algn="just">
              <a:lnSpc>
                <a:spcPct val="80000"/>
              </a:lnSpc>
              <a:spcBef>
                <a:spcPts val="2400"/>
              </a:spcBef>
              <a:spcAft>
                <a:spcPts val="1800"/>
              </a:spcAft>
              <a:buFont typeface="Wingdings" panose="05000000000000000000" pitchFamily="2" charset="2"/>
              <a:buChar char="ü"/>
              <a:defRPr/>
            </a:pPr>
            <a:r>
              <a:rPr lang="es-ES" sz="260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Inversiones relacionadas con combustibles fósiles</a:t>
            </a:r>
          </a:p>
          <a:p>
            <a:pPr marL="1371600" lvl="1" indent="-685800" algn="just">
              <a:lnSpc>
                <a:spcPct val="80000"/>
              </a:lnSpc>
              <a:spcBef>
                <a:spcPts val="2400"/>
              </a:spcBef>
              <a:spcAft>
                <a:spcPts val="1800"/>
              </a:spcAft>
              <a:buFont typeface="Wingdings" panose="05000000000000000000" pitchFamily="2" charset="2"/>
              <a:buChar char="ü"/>
              <a:defRPr/>
            </a:pPr>
            <a:r>
              <a:rPr lang="es-ES" sz="260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Desmantelamiento o construcción de centrales nucleares</a:t>
            </a:r>
          </a:p>
          <a:p>
            <a:pPr marL="1371600" lvl="1" indent="-685800" algn="just">
              <a:lnSpc>
                <a:spcPct val="80000"/>
              </a:lnSpc>
              <a:spcBef>
                <a:spcPts val="2400"/>
              </a:spcBef>
              <a:spcAft>
                <a:spcPts val="1800"/>
              </a:spcAft>
              <a:buFont typeface="Wingdings" panose="05000000000000000000" pitchFamily="2" charset="2"/>
              <a:buChar char="ü"/>
              <a:defRPr/>
            </a:pPr>
            <a:r>
              <a:rPr lang="es-ES" sz="260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Incineración de residuos</a:t>
            </a:r>
          </a:p>
          <a:p>
            <a:pPr marL="685800" indent="-685800" algn="just">
              <a:lnSpc>
                <a:spcPct val="80000"/>
              </a:lnSpc>
              <a:spcBef>
                <a:spcPts val="2400"/>
              </a:spcBef>
              <a:spcAft>
                <a:spcPts val="1800"/>
              </a:spcAft>
              <a:buFont typeface="Wingdings" panose="05000000000000000000" pitchFamily="2" charset="2"/>
              <a:buChar char="ü"/>
              <a:defRPr/>
            </a:pPr>
            <a:r>
              <a:rPr lang="es-ES" sz="3000" b="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Actividades dentro de las divisiones 5, 6 y 7.21  de la sección B del CNAE 2009</a:t>
            </a:r>
            <a:endParaRPr lang="es-ES" sz="3000" dirty="0">
              <a:solidFill>
                <a:sysClr val="windowText" lastClr="000000"/>
              </a:solidFill>
              <a:latin typeface="Franklin Gothic Book" panose="020B0503020102020204" pitchFamily="34" charset="0"/>
            </a:endParaRPr>
          </a:p>
          <a:p>
            <a:pPr lvl="0" algn="just">
              <a:defRPr/>
            </a:pPr>
            <a:endParaRPr lang="es-ES" sz="3500" b="0" dirty="0">
              <a:solidFill>
                <a:sysClr val="windowText" lastClr="000000"/>
              </a:solidFill>
              <a:latin typeface="Franklin Gothic Book" panose="020B05030201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3500" b="0" i="0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sp>
        <p:nvSpPr>
          <p:cNvPr id="2" name="Título para subapartados…">
            <a:extLst>
              <a:ext uri="{FF2B5EF4-FFF2-40B4-BE49-F238E27FC236}">
                <a16:creationId xmlns:a16="http://schemas.microsoft.com/office/drawing/2014/main" id="{CEC7ADAD-9C7E-43F5-AA08-6DBF749693FE}"/>
              </a:ext>
            </a:extLst>
          </p:cNvPr>
          <p:cNvSpPr txBox="1">
            <a:spLocks/>
          </p:cNvSpPr>
          <p:nvPr/>
        </p:nvSpPr>
        <p:spPr>
          <a:xfrm>
            <a:off x="0" y="-18927"/>
            <a:ext cx="24373859" cy="1600916"/>
          </a:xfrm>
          <a:prstGeom prst="rect">
            <a:avLst/>
          </a:prstGeom>
          <a:solidFill>
            <a:srgbClr val="05868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noAutofit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l" defTabSz="457200" hangingPunct="1"/>
            <a:r>
              <a:rPr lang="es-ES" sz="5000" b="1" dirty="0">
                <a:solidFill>
                  <a:schemeClr val="bg1"/>
                </a:solidFill>
                <a:latin typeface="Geogrotesque SemiBold"/>
              </a:rPr>
              <a:t>                Ayudas a Pequeños Proyectos de Inversión (2022)</a:t>
            </a:r>
            <a:endParaRPr lang="es-ES" sz="5000" b="1" dirty="0">
              <a:solidFill>
                <a:schemeClr val="bg1"/>
              </a:solidFill>
              <a:latin typeface="Geogrotesque SemiBold"/>
              <a:ea typeface="Geogrotesque SemiBold"/>
              <a:cs typeface="Geogrotesque SemiBold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E815B54-CFDB-5ECA-3D69-CB648227C5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6" y="430906"/>
            <a:ext cx="1732642" cy="72000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1016955C-528F-71F6-6C36-4BE9CFBB11B4}"/>
              </a:ext>
            </a:extLst>
          </p:cNvPr>
          <p:cNvSpPr txBox="1"/>
          <p:nvPr/>
        </p:nvSpPr>
        <p:spPr>
          <a:xfrm>
            <a:off x="12977446" y="1009181"/>
            <a:ext cx="12380723" cy="452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es-ES" sz="2000" b="0" dirty="0">
                <a:solidFill>
                  <a:schemeClr val="bg2">
                    <a:lumMod val="75000"/>
                  </a:schemeClr>
                </a:solidFill>
                <a:latin typeface="Franklin Gothic Medium" panose="020B0603020102020204" pitchFamily="34" charset="0"/>
              </a:rPr>
              <a:t>Orden TED/1239/2022 Ayudas a </a:t>
            </a:r>
            <a:r>
              <a:rPr lang="es-ES" sz="2000" dirty="0">
                <a:solidFill>
                  <a:schemeClr val="bg2">
                    <a:lumMod val="75000"/>
                  </a:schemeClr>
                </a:solidFill>
                <a:latin typeface="Franklin Gothic Medium" panose="020B0603020102020204" pitchFamily="34" charset="0"/>
              </a:rPr>
              <a:t>pequeños proyectos de inversión que generen o mantengan empleo</a:t>
            </a:r>
            <a:endParaRPr kumimoji="0" lang="es-ES" sz="2000" b="0" i="0" u="none" strike="noStrike" cap="none" spc="0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FillTx/>
              <a:sym typeface="Helvetica Neue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1E508847-5529-803A-6A03-D8635BEF57E3}"/>
              </a:ext>
            </a:extLst>
          </p:cNvPr>
          <p:cNvSpPr/>
          <p:nvPr/>
        </p:nvSpPr>
        <p:spPr>
          <a:xfrm>
            <a:off x="618858" y="2044541"/>
            <a:ext cx="7489552" cy="646331"/>
          </a:xfrm>
          <a:prstGeom prst="rect">
            <a:avLst/>
          </a:prstGeom>
          <a:solidFill>
            <a:srgbClr val="FBE781"/>
          </a:solidFill>
        </p:spPr>
        <p:txBody>
          <a:bodyPr wrap="square">
            <a:spAutoFit/>
          </a:bodyPr>
          <a:lstStyle/>
          <a:p>
            <a:r>
              <a:rPr lang="es-ES" sz="3600" dirty="0">
                <a:latin typeface="Franklin Gothic Book" panose="020B0503020102020204" pitchFamily="34" charset="0"/>
              </a:rPr>
              <a:t>Proyectos SUSCEPTIBLES DE AYUDAS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713916E-36A6-8C53-30F9-0E7A8AFDB7F2}"/>
              </a:ext>
            </a:extLst>
          </p:cNvPr>
          <p:cNvSpPr txBox="1"/>
          <p:nvPr/>
        </p:nvSpPr>
        <p:spPr>
          <a:xfrm>
            <a:off x="8317523" y="1696463"/>
            <a:ext cx="16418169" cy="23698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s-ES" sz="3600" b="0" dirty="0">
                <a:latin typeface="Franklin Gothic Book" panose="020B0503020102020204" pitchFamily="34" charset="0"/>
              </a:rPr>
              <a:t>Pequeños proyectos de inversión empresarial que generen o mantengan el empleo pertenecientes a </a:t>
            </a:r>
            <a:r>
              <a:rPr lang="es-ES" sz="3600" b="0" i="1" u="sng" dirty="0">
                <a:latin typeface="Franklin Gothic Book" panose="020B0503020102020204" pitchFamily="34" charset="0"/>
              </a:rPr>
              <a:t>todas las actividades económicas</a:t>
            </a:r>
            <a:r>
              <a:rPr lang="es-ES" sz="3600" b="0" dirty="0">
                <a:latin typeface="Franklin Gothic Book" panose="020B0503020102020204" pitchFamily="34" charset="0"/>
              </a:rPr>
              <a:t>, susceptibles de recibir ayudas, de acuerdo con la normativa nacional y de la Unión Europea aplicable. </a:t>
            </a:r>
            <a:r>
              <a:rPr lang="es-ES" sz="3600" b="1" dirty="0">
                <a:latin typeface="Arial" panose="020B0604020202020204" pitchFamily="34" charset="0"/>
                <a:ea typeface="Times New Roman" panose="02020603050405020304" pitchFamily="18" charset="0"/>
              </a:rPr>
              <a:t>Excepciones</a:t>
            </a:r>
            <a:r>
              <a:rPr lang="es-ES" sz="3600" dirty="0"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s-ES" sz="4000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881CD16C-DA61-7DD2-96BA-7985802F58AB}"/>
              </a:ext>
            </a:extLst>
          </p:cNvPr>
          <p:cNvSpPr/>
          <p:nvPr/>
        </p:nvSpPr>
        <p:spPr>
          <a:xfrm>
            <a:off x="7213090" y="3978414"/>
            <a:ext cx="8278802" cy="646329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l"/>
            <a:r>
              <a:rPr lang="es-ES_tradnl" sz="3600" b="0" dirty="0">
                <a:solidFill>
                  <a:schemeClr val="bg1"/>
                </a:solidFill>
                <a:latin typeface="Franklin Gothic Book" panose="020B0503020102020204" pitchFamily="34" charset="0"/>
              </a:rPr>
              <a:t>Proyectos </a:t>
            </a:r>
            <a:r>
              <a:rPr lang="es-ES_tradnl" sz="3600" dirty="0">
                <a:solidFill>
                  <a:schemeClr val="bg1"/>
                </a:solidFill>
                <a:latin typeface="Franklin Gothic Book" panose="020B0503020102020204" pitchFamily="34" charset="0"/>
              </a:rPr>
              <a:t>NO </a:t>
            </a:r>
            <a:r>
              <a:rPr lang="es-ES_tradnl" sz="3600" b="0" dirty="0">
                <a:solidFill>
                  <a:schemeClr val="bg1"/>
                </a:solidFill>
                <a:latin typeface="Franklin Gothic Book" panose="020B0503020102020204" pitchFamily="34" charset="0"/>
              </a:rPr>
              <a:t>SUSCEPTIBLES DE AYUDAS</a:t>
            </a:r>
            <a:endParaRPr lang="es-ES" sz="3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281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12666641"/>
            <a:ext cx="24384000" cy="1049355"/>
            <a:chOff x="-946" y="12611745"/>
            <a:chExt cx="24384946" cy="940790"/>
          </a:xfrm>
        </p:grpSpPr>
        <p:grpSp>
          <p:nvGrpSpPr>
            <p:cNvPr id="5" name="Grupo 4"/>
            <p:cNvGrpSpPr/>
            <p:nvPr/>
          </p:nvGrpSpPr>
          <p:grpSpPr>
            <a:xfrm>
              <a:off x="5182684" y="12629827"/>
              <a:ext cx="19201316" cy="922708"/>
              <a:chOff x="5543628" y="12823463"/>
              <a:chExt cx="18840371" cy="922708"/>
            </a:xfrm>
          </p:grpSpPr>
          <p:sp>
            <p:nvSpPr>
              <p:cNvPr id="7" name="Rectángulo 6"/>
              <p:cNvSpPr/>
              <p:nvPr/>
            </p:nvSpPr>
            <p:spPr>
              <a:xfrm>
                <a:off x="5543628" y="12823463"/>
                <a:ext cx="18840371" cy="909601"/>
              </a:xfrm>
              <a:prstGeom prst="rect">
                <a:avLst/>
              </a:prstGeom>
              <a:solidFill>
                <a:srgbClr val="004B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371566">
                  <a:defRPr/>
                </a:pPr>
                <a:endParaRPr lang="es-ES" sz="27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pic>
            <p:nvPicPr>
              <p:cNvPr id="8" name="Imagen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47961" y="12823465"/>
                <a:ext cx="1312585" cy="922706"/>
              </a:xfrm>
              <a:prstGeom prst="rect">
                <a:avLst/>
              </a:prstGeom>
            </p:spPr>
          </p:pic>
        </p:grpSp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46" y="12611745"/>
              <a:ext cx="5179572" cy="927684"/>
            </a:xfrm>
            <a:prstGeom prst="rect">
              <a:avLst/>
            </a:prstGeom>
          </p:spPr>
        </p:pic>
      </p:grp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006CDBA6-2722-E04A-D8C7-BCC0BD28AAEB}"/>
              </a:ext>
            </a:extLst>
          </p:cNvPr>
          <p:cNvSpPr txBox="1">
            <a:spLocks/>
          </p:cNvSpPr>
          <p:nvPr/>
        </p:nvSpPr>
        <p:spPr>
          <a:xfrm>
            <a:off x="224232" y="6767438"/>
            <a:ext cx="22846784" cy="57261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lvl="0" indent="-685800" algn="just">
              <a:spcBef>
                <a:spcPts val="2400"/>
              </a:spcBef>
              <a:spcAft>
                <a:spcPts val="1800"/>
              </a:spcAft>
              <a:buFont typeface="Wingdings" panose="05000000000000000000" pitchFamily="2" charset="2"/>
              <a:buChar char="ü"/>
              <a:defRPr/>
            </a:pPr>
            <a:r>
              <a:rPr lang="es-ES" sz="3600" b="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Bares, restaurantes, peluquerías y comercio minorista siempre que:</a:t>
            </a:r>
          </a:p>
          <a:p>
            <a:pPr marL="2286000" lvl="3" indent="-685800" algn="just">
              <a:spcBef>
                <a:spcPts val="0"/>
              </a:spcBef>
              <a:spcAft>
                <a:spcPts val="1800"/>
              </a:spcAft>
              <a:defRPr/>
            </a:pPr>
            <a:r>
              <a:rPr lang="es-ES" sz="3000" b="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Estén en municipios y entidades colectivas de población &lt;500 habitantes</a:t>
            </a:r>
            <a:endParaRPr lang="es-ES" sz="3000" b="0" dirty="0">
              <a:solidFill>
                <a:srgbClr val="FF0000"/>
              </a:solidFill>
              <a:latin typeface="Franklin Gothic Book" panose="020B0503020102020204" pitchFamily="34" charset="0"/>
            </a:endParaRPr>
          </a:p>
          <a:p>
            <a:pPr marL="2286000" lvl="3" indent="-685800" algn="just">
              <a:spcBef>
                <a:spcPts val="0"/>
              </a:spcBef>
              <a:spcAft>
                <a:spcPts val="1800"/>
              </a:spcAft>
              <a:defRPr/>
            </a:pPr>
            <a:r>
              <a:rPr lang="es-ES" sz="3000" b="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Pertenezcan a municipios de reto demográfico</a:t>
            </a:r>
            <a:endParaRPr lang="es-ES" sz="3000" dirty="0">
              <a:solidFill>
                <a:sysClr val="windowText" lastClr="000000"/>
              </a:solidFill>
              <a:latin typeface="Franklin Gothic Book" panose="020B0503020102020204" pitchFamily="34" charset="0"/>
            </a:endParaRPr>
          </a:p>
          <a:p>
            <a:pPr marL="685800" lvl="0" indent="-685800" algn="just">
              <a:spcBef>
                <a:spcPts val="2400"/>
              </a:spcBef>
              <a:spcAft>
                <a:spcPts val="1800"/>
              </a:spcAft>
              <a:buFont typeface="Wingdings" panose="05000000000000000000" pitchFamily="2" charset="2"/>
              <a:buChar char="ü"/>
              <a:defRPr/>
            </a:pPr>
            <a:r>
              <a:rPr lang="es-ES" sz="360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Comercio al por menor </a:t>
            </a:r>
            <a:r>
              <a:rPr lang="es-ES" sz="3600" b="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de productos producidos por el promotor en </a:t>
            </a:r>
            <a:r>
              <a:rPr lang="es-ES" sz="360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zonas de transición justa </a:t>
            </a:r>
            <a:r>
              <a:rPr lang="es-ES" sz="3600" b="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siempre que:</a:t>
            </a:r>
          </a:p>
          <a:p>
            <a:pPr marL="2286000" lvl="3" indent="-685800" algn="just">
              <a:spcBef>
                <a:spcPts val="0"/>
              </a:spcBef>
              <a:spcAft>
                <a:spcPts val="1800"/>
              </a:spcAft>
              <a:defRPr/>
            </a:pPr>
            <a:r>
              <a:rPr lang="es-ES" sz="3000" b="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Ubicados en municipios en reto demográfico (&lt;5000 habitantes)</a:t>
            </a:r>
            <a:endParaRPr lang="es-ES" sz="3000" dirty="0">
              <a:solidFill>
                <a:sysClr val="windowText" lastClr="000000"/>
              </a:solidFill>
              <a:latin typeface="Franklin Gothic Book" panose="020B0503020102020204" pitchFamily="34" charset="0"/>
            </a:endParaRPr>
          </a:p>
          <a:p>
            <a:pPr lvl="0" algn="ctr">
              <a:spcBef>
                <a:spcPts val="2400"/>
              </a:spcBef>
              <a:spcAft>
                <a:spcPts val="1800"/>
              </a:spcAft>
              <a:defRPr/>
            </a:pPr>
            <a:r>
              <a:rPr lang="es-ES" sz="4000" b="0" i="1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Será necesario la relevancia del proyecto, a efectos de fijación de población que esté debidamente justificada.</a:t>
            </a:r>
          </a:p>
          <a:p>
            <a:pPr marL="1371600" lvl="1" indent="-685800" algn="just">
              <a:spcBef>
                <a:spcPts val="2400"/>
              </a:spcBef>
              <a:spcAft>
                <a:spcPts val="1800"/>
              </a:spcAft>
              <a:defRPr/>
            </a:pPr>
            <a:endParaRPr lang="es-ES" sz="3600" dirty="0">
              <a:solidFill>
                <a:sysClr val="windowText" lastClr="000000"/>
              </a:solidFill>
              <a:latin typeface="Franklin Gothic Book" panose="020B0503020102020204" pitchFamily="34" charset="0"/>
            </a:endParaRPr>
          </a:p>
          <a:p>
            <a:pPr lvl="0" algn="just">
              <a:defRPr/>
            </a:pPr>
            <a:endParaRPr lang="es-ES" sz="4000" b="0" dirty="0">
              <a:solidFill>
                <a:sysClr val="windowText" lastClr="000000"/>
              </a:solidFill>
              <a:latin typeface="Franklin Gothic Book" panose="020B05030201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4000" b="0" i="0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sp>
        <p:nvSpPr>
          <p:cNvPr id="3" name="Título para subapartados…">
            <a:extLst>
              <a:ext uri="{FF2B5EF4-FFF2-40B4-BE49-F238E27FC236}">
                <a16:creationId xmlns:a16="http://schemas.microsoft.com/office/drawing/2014/main" id="{56E2A9D1-9F2C-0A2A-8259-56BF546749EA}"/>
              </a:ext>
            </a:extLst>
          </p:cNvPr>
          <p:cNvSpPr txBox="1">
            <a:spLocks/>
          </p:cNvSpPr>
          <p:nvPr/>
        </p:nvSpPr>
        <p:spPr>
          <a:xfrm>
            <a:off x="0" y="-18927"/>
            <a:ext cx="24373859" cy="1600916"/>
          </a:xfrm>
          <a:prstGeom prst="rect">
            <a:avLst/>
          </a:prstGeom>
          <a:solidFill>
            <a:srgbClr val="05868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noAutofit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l" defTabSz="457200" hangingPunct="1"/>
            <a:r>
              <a:rPr lang="es-ES" sz="5000" b="1" dirty="0">
                <a:solidFill>
                  <a:schemeClr val="bg1"/>
                </a:solidFill>
                <a:latin typeface="Geogrotesque SemiBold"/>
              </a:rPr>
              <a:t>                Ayudas a Pequeños Proyectos de Inversión (2022)</a:t>
            </a:r>
            <a:endParaRPr lang="es-ES" sz="5000" b="1" dirty="0">
              <a:solidFill>
                <a:schemeClr val="bg1"/>
              </a:solidFill>
              <a:latin typeface="Geogrotesque SemiBold"/>
              <a:ea typeface="Geogrotesque SemiBold"/>
              <a:cs typeface="Geogrotesque SemiBold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747576E-440A-658D-3034-04ACB14B09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6" y="430906"/>
            <a:ext cx="1732642" cy="72000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FA439847-8ADD-F2DA-673B-2DFF7A5E0A29}"/>
              </a:ext>
            </a:extLst>
          </p:cNvPr>
          <p:cNvSpPr txBox="1"/>
          <p:nvPr/>
        </p:nvSpPr>
        <p:spPr>
          <a:xfrm>
            <a:off x="12977446" y="1009181"/>
            <a:ext cx="12380723" cy="452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es-ES" sz="2000" b="0" dirty="0">
                <a:solidFill>
                  <a:schemeClr val="bg2">
                    <a:lumMod val="75000"/>
                  </a:schemeClr>
                </a:solidFill>
                <a:latin typeface="Franklin Gothic Medium" panose="020B0603020102020204" pitchFamily="34" charset="0"/>
              </a:rPr>
              <a:t>Orden TED/1239/2022 Ayudas a </a:t>
            </a:r>
            <a:r>
              <a:rPr lang="es-ES" sz="2000" dirty="0">
                <a:solidFill>
                  <a:schemeClr val="bg2">
                    <a:lumMod val="75000"/>
                  </a:schemeClr>
                </a:solidFill>
                <a:latin typeface="Franklin Gothic Medium" panose="020B0603020102020204" pitchFamily="34" charset="0"/>
              </a:rPr>
              <a:t>pequeños proyectos de inversión que generen o mantengan empleo</a:t>
            </a:r>
            <a:endParaRPr kumimoji="0" lang="es-ES" sz="2000" b="0" i="0" u="none" strike="noStrike" cap="none" spc="0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FillTx/>
              <a:sym typeface="Helvetica Neue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A7A70E9-3BC7-1A01-6B71-6637B6BAA0AD}"/>
              </a:ext>
            </a:extLst>
          </p:cNvPr>
          <p:cNvSpPr/>
          <p:nvPr/>
        </p:nvSpPr>
        <p:spPr>
          <a:xfrm>
            <a:off x="478181" y="1989928"/>
            <a:ext cx="8085527" cy="646331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l"/>
            <a:r>
              <a:rPr lang="es-ES_tradnl" sz="3600" dirty="0">
                <a:solidFill>
                  <a:schemeClr val="bg1"/>
                </a:solidFill>
                <a:latin typeface="Franklin Gothic Book" panose="020B0503020102020204" pitchFamily="34" charset="0"/>
              </a:rPr>
              <a:t>Proyectos </a:t>
            </a:r>
            <a:r>
              <a:rPr lang="es-ES_tradnl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NO</a:t>
            </a:r>
            <a:r>
              <a:rPr lang="es-ES_tradnl" sz="36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SUSCEPTIBLES DE AYUDAS</a:t>
            </a:r>
            <a:endParaRPr lang="es-ES" sz="3600" b="1" dirty="0">
              <a:solidFill>
                <a:schemeClr val="bg1"/>
              </a:solidFill>
            </a:endParaRPr>
          </a:p>
        </p:txBody>
      </p: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0F0B468D-A859-5E8D-9C1E-2BFC108DF923}"/>
              </a:ext>
            </a:extLst>
          </p:cNvPr>
          <p:cNvSpPr txBox="1">
            <a:spLocks/>
          </p:cNvSpPr>
          <p:nvPr/>
        </p:nvSpPr>
        <p:spPr>
          <a:xfrm>
            <a:off x="168752" y="3094182"/>
            <a:ext cx="23071016" cy="2298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lvl="0" indent="-685800" algn="just">
              <a:spcBef>
                <a:spcPts val="2400"/>
              </a:spcBef>
              <a:spcAft>
                <a:spcPts val="1800"/>
              </a:spcAft>
              <a:buFont typeface="Wingdings" panose="05000000000000000000" pitchFamily="2" charset="2"/>
              <a:buChar char="ü"/>
              <a:defRPr/>
            </a:pPr>
            <a:r>
              <a:rPr lang="es-ES" sz="3600" b="1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Actividades</a:t>
            </a:r>
            <a:r>
              <a:rPr lang="es-ES" sz="3600" b="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 de Bares, restaurantes, concesionarios de automóviles, comercio minorista, lavanderías, tintorerías, peluquerías, despachos profesionales y consultoría, empresas de promoción de viviendas o suelo, inmobiliarias, </a:t>
            </a:r>
            <a:r>
              <a:rPr lang="es-ES" sz="3600" b="0" i="1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construcción</a:t>
            </a:r>
            <a:r>
              <a:rPr lang="es-ES" sz="3600" b="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, agencias de colocación, empresas de trabajo temporal, empresas de juegos y apuestas.</a:t>
            </a:r>
          </a:p>
          <a:p>
            <a:pPr lvl="0" algn="just">
              <a:defRPr/>
            </a:pPr>
            <a:endParaRPr lang="es-ES" sz="4000" b="0" dirty="0">
              <a:solidFill>
                <a:sysClr val="windowText" lastClr="000000"/>
              </a:solidFill>
              <a:latin typeface="Franklin Gothic Book" panose="020B05030201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4000" b="0" i="0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5464D57F-4609-FF5F-1B8A-85F05B16CEDF}"/>
              </a:ext>
            </a:extLst>
          </p:cNvPr>
          <p:cNvSpPr/>
          <p:nvPr/>
        </p:nvSpPr>
        <p:spPr>
          <a:xfrm>
            <a:off x="478180" y="5592561"/>
            <a:ext cx="17827405" cy="646331"/>
          </a:xfrm>
          <a:prstGeom prst="rect">
            <a:avLst/>
          </a:prstGeom>
          <a:solidFill>
            <a:srgbClr val="FBE781"/>
          </a:solidFill>
        </p:spPr>
        <p:txBody>
          <a:bodyPr wrap="square">
            <a:spAutoFit/>
          </a:bodyPr>
          <a:lstStyle/>
          <a:p>
            <a:r>
              <a:rPr lang="es-ES" sz="3600" b="1" dirty="0">
                <a:latin typeface="Franklin Gothic Book" panose="020B0503020102020204" pitchFamily="34" charset="0"/>
              </a:rPr>
              <a:t>EXCEPCIÓN</a:t>
            </a:r>
            <a:r>
              <a:rPr lang="es-ES" sz="3600" b="0" dirty="0">
                <a:latin typeface="Franklin Gothic Book" panose="020B0503020102020204" pitchFamily="34" charset="0"/>
              </a:rPr>
              <a:t> Proyectos SUSCEPTIBLES DE AYUDAS para contribuir a la fijación de población</a:t>
            </a:r>
            <a:endParaRPr lang="es-ES" sz="3600" b="1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6136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12666641"/>
            <a:ext cx="24384000" cy="1049355"/>
            <a:chOff x="-946" y="12611745"/>
            <a:chExt cx="24384946" cy="940790"/>
          </a:xfrm>
        </p:grpSpPr>
        <p:grpSp>
          <p:nvGrpSpPr>
            <p:cNvPr id="5" name="Grupo 4"/>
            <p:cNvGrpSpPr/>
            <p:nvPr/>
          </p:nvGrpSpPr>
          <p:grpSpPr>
            <a:xfrm>
              <a:off x="5182684" y="12629827"/>
              <a:ext cx="19201316" cy="922708"/>
              <a:chOff x="5543628" y="12823463"/>
              <a:chExt cx="18840371" cy="922708"/>
            </a:xfrm>
          </p:grpSpPr>
          <p:sp>
            <p:nvSpPr>
              <p:cNvPr id="7" name="Rectángulo 6"/>
              <p:cNvSpPr/>
              <p:nvPr/>
            </p:nvSpPr>
            <p:spPr>
              <a:xfrm>
                <a:off x="5543628" y="12823463"/>
                <a:ext cx="18840371" cy="909601"/>
              </a:xfrm>
              <a:prstGeom prst="rect">
                <a:avLst/>
              </a:prstGeom>
              <a:solidFill>
                <a:srgbClr val="004B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371566">
                  <a:defRPr/>
                </a:pPr>
                <a:endParaRPr lang="es-ES" sz="27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pic>
            <p:nvPicPr>
              <p:cNvPr id="8" name="Imagen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47961" y="12823465"/>
                <a:ext cx="1312585" cy="922706"/>
              </a:xfrm>
              <a:prstGeom prst="rect">
                <a:avLst/>
              </a:prstGeom>
            </p:spPr>
          </p:pic>
        </p:grpSp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46" y="12611745"/>
              <a:ext cx="5179572" cy="927684"/>
            </a:xfrm>
            <a:prstGeom prst="rect">
              <a:avLst/>
            </a:prstGeom>
          </p:spPr>
        </p:pic>
      </p:grp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006CDBA6-2722-E04A-D8C7-BCC0BD28AAEB}"/>
              </a:ext>
            </a:extLst>
          </p:cNvPr>
          <p:cNvSpPr txBox="1">
            <a:spLocks/>
          </p:cNvSpPr>
          <p:nvPr/>
        </p:nvSpPr>
        <p:spPr>
          <a:xfrm>
            <a:off x="0" y="3863328"/>
            <a:ext cx="23071016" cy="7144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lvl="0" indent="-685800" algn="just">
              <a:spcBef>
                <a:spcPts val="2400"/>
              </a:spcBef>
              <a:spcAft>
                <a:spcPts val="1800"/>
              </a:spcAft>
              <a:buClr>
                <a:srgbClr val="006D67"/>
              </a:buClr>
              <a:buFont typeface="Wingdings" panose="05000000000000000000" pitchFamily="2" charset="2"/>
              <a:buChar char="Ø"/>
              <a:defRPr/>
            </a:pPr>
            <a:r>
              <a:rPr lang="es-ES" sz="360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Grado de realización de la inversión: Los proyectos </a:t>
            </a:r>
            <a:r>
              <a:rPr lang="es-ES" sz="3600" b="1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SÍ podrán haber iniciado los trabajos </a:t>
            </a:r>
            <a:r>
              <a:rPr lang="es-ES" sz="360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(inicio construcción, compromiso primer pedido de equipos, otro compromiso que haga la inversión irreversible)</a:t>
            </a:r>
            <a:r>
              <a:rPr lang="es-ES" sz="3600" b="1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 </a:t>
            </a:r>
            <a:r>
              <a:rPr lang="es-ES" sz="360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hasta </a:t>
            </a:r>
            <a:r>
              <a:rPr lang="es-ES" sz="3600" b="1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1 año antes </a:t>
            </a:r>
            <a:r>
              <a:rPr lang="es-ES" sz="360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de la fecha de la solicitud de la ayuda. Los trabajos realizados antes de la solicitud de la ayuda NO serían costes subvencionables.</a:t>
            </a:r>
          </a:p>
          <a:p>
            <a:pPr marL="2286000" lvl="3" indent="-685800" algn="just">
              <a:spcBef>
                <a:spcPts val="2400"/>
              </a:spcBef>
              <a:spcAft>
                <a:spcPts val="1800"/>
              </a:spcAft>
              <a:buClr>
                <a:srgbClr val="006D67"/>
              </a:buClr>
              <a:buFont typeface="Wingdings" panose="05000000000000000000" pitchFamily="2" charset="2"/>
              <a:buChar char="Ø"/>
              <a:defRPr/>
            </a:pPr>
            <a:r>
              <a:rPr lang="es-ES" sz="320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No se considera INICIO DE TRABAJOS: compra de terrenos, redacción proyecto, obtención de permisos, estudios previos de viabilidad. </a:t>
            </a:r>
          </a:p>
          <a:p>
            <a:pPr marL="685800" lvl="0" indent="-685800" algn="just">
              <a:spcBef>
                <a:spcPts val="2400"/>
              </a:spcBef>
              <a:spcAft>
                <a:spcPts val="1800"/>
              </a:spcAft>
              <a:buClr>
                <a:srgbClr val="006D67"/>
              </a:buClr>
              <a:buFont typeface="Wingdings" panose="05000000000000000000" pitchFamily="2" charset="2"/>
              <a:buChar char="Ø"/>
              <a:defRPr/>
            </a:pPr>
            <a:r>
              <a:rPr lang="es-ES" sz="3600" b="1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Inversión</a:t>
            </a:r>
            <a:r>
              <a:rPr lang="es-ES" sz="360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: mínima </a:t>
            </a:r>
            <a:r>
              <a:rPr lang="es-ES" sz="3600" b="1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30.000€ </a:t>
            </a:r>
            <a:r>
              <a:rPr lang="es-ES" sz="360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y máximo </a:t>
            </a:r>
            <a:r>
              <a:rPr lang="es-ES" sz="3600" b="1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500.000€</a:t>
            </a:r>
          </a:p>
          <a:p>
            <a:pPr marL="685800" lvl="0" indent="-685800" algn="just">
              <a:spcBef>
                <a:spcPts val="2400"/>
              </a:spcBef>
              <a:spcAft>
                <a:spcPts val="1800"/>
              </a:spcAft>
              <a:buClr>
                <a:srgbClr val="006D67"/>
              </a:buClr>
              <a:buFont typeface="Wingdings" panose="05000000000000000000" pitchFamily="2" charset="2"/>
              <a:buChar char="Ø"/>
              <a:defRPr/>
            </a:pPr>
            <a:r>
              <a:rPr lang="es-ES" sz="360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Creación y mantenimiento de empleo: </a:t>
            </a:r>
            <a:r>
              <a:rPr lang="es-ES" sz="3600" b="1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Mantener</a:t>
            </a:r>
            <a:r>
              <a:rPr lang="es-ES" sz="3600" b="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 como mínimo el </a:t>
            </a:r>
            <a:r>
              <a:rPr lang="es-ES" sz="3600" b="1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empleo</a:t>
            </a:r>
            <a:r>
              <a:rPr lang="es-ES" sz="3600" b="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,  o generar  </a:t>
            </a:r>
            <a:r>
              <a:rPr lang="es-ES" sz="3600" b="1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1 puestos de trabajo para </a:t>
            </a:r>
            <a:r>
              <a:rPr lang="es-ES" sz="360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aquellas empresas de </a:t>
            </a:r>
            <a:r>
              <a:rPr lang="es-ES" sz="3600" b="1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nueva creación o sin plantilla, </a:t>
            </a:r>
            <a:r>
              <a:rPr lang="es-ES" sz="3600" b="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y mantenerlos por un período de </a:t>
            </a:r>
            <a:r>
              <a:rPr lang="es-ES" sz="3600" b="1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3 años</a:t>
            </a:r>
            <a:r>
              <a:rPr lang="es-ES" sz="3600" b="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.</a:t>
            </a:r>
          </a:p>
          <a:p>
            <a:pPr marL="685800" lvl="0" indent="-685800" algn="just">
              <a:spcBef>
                <a:spcPts val="2400"/>
              </a:spcBef>
              <a:spcAft>
                <a:spcPts val="1800"/>
              </a:spcAft>
              <a:buClr>
                <a:srgbClr val="006D67"/>
              </a:buClr>
              <a:buFont typeface="Wingdings" panose="05000000000000000000" pitchFamily="2" charset="2"/>
              <a:buChar char="Ø"/>
              <a:defRPr/>
            </a:pPr>
            <a:r>
              <a:rPr lang="es-ES" sz="360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Plazo de ejecución: </a:t>
            </a:r>
            <a:r>
              <a:rPr lang="es-ES" sz="3600" dirty="0">
                <a:solidFill>
                  <a:srgbClr val="FF0000"/>
                </a:solidFill>
                <a:latin typeface="Franklin Gothic Book" panose="020B0503020102020204" pitchFamily="34" charset="0"/>
              </a:rPr>
              <a:t>18 meses</a:t>
            </a:r>
            <a:endParaRPr lang="es-ES" sz="4000" dirty="0">
              <a:solidFill>
                <a:srgbClr val="FF0000"/>
              </a:solidFill>
              <a:latin typeface="Franklin Gothic Book" panose="020B0503020102020204" pitchFamily="34" charset="0"/>
            </a:endParaRPr>
          </a:p>
          <a:p>
            <a:pPr lvl="0" algn="just">
              <a:defRPr/>
            </a:pPr>
            <a:endParaRPr lang="es-ES" sz="4000" b="0" dirty="0">
              <a:solidFill>
                <a:sysClr val="windowText" lastClr="000000"/>
              </a:solidFill>
              <a:latin typeface="Franklin Gothic Book" panose="020B05030201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4000" b="0" i="0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19334A0-AF41-9755-B562-FC81DE21A419}"/>
              </a:ext>
            </a:extLst>
          </p:cNvPr>
          <p:cNvSpPr/>
          <p:nvPr/>
        </p:nvSpPr>
        <p:spPr>
          <a:xfrm>
            <a:off x="598106" y="1708656"/>
            <a:ext cx="7103956" cy="646331"/>
          </a:xfrm>
          <a:prstGeom prst="rect">
            <a:avLst/>
          </a:prstGeom>
          <a:solidFill>
            <a:srgbClr val="FBE781"/>
          </a:solidFill>
        </p:spPr>
        <p:txBody>
          <a:bodyPr wrap="square">
            <a:spAutoFit/>
          </a:bodyPr>
          <a:lstStyle/>
          <a:p>
            <a:r>
              <a:rPr lang="es-ES" sz="3600" b="1" dirty="0">
                <a:latin typeface="Franklin Gothic Book" panose="020B0503020102020204" pitchFamily="34" charset="0"/>
              </a:rPr>
              <a:t>Requisitos</a:t>
            </a:r>
            <a:r>
              <a:rPr lang="es-ES" sz="3600" dirty="0">
                <a:latin typeface="Franklin Gothic Book" panose="020B0503020102020204" pitchFamily="34" charset="0"/>
              </a:rPr>
              <a:t> exigibles a los Proyectos</a:t>
            </a:r>
            <a:endParaRPr lang="es-ES" sz="3600" b="1" dirty="0">
              <a:latin typeface="Franklin Gothic Book" panose="020B0503020102020204" pitchFamily="34" charset="0"/>
            </a:endParaRPr>
          </a:p>
        </p:txBody>
      </p:sp>
      <p:sp>
        <p:nvSpPr>
          <p:cNvPr id="13" name="Título para subapartados…">
            <a:extLst>
              <a:ext uri="{FF2B5EF4-FFF2-40B4-BE49-F238E27FC236}">
                <a16:creationId xmlns:a16="http://schemas.microsoft.com/office/drawing/2014/main" id="{E552B42E-5DFA-38A3-3136-D6A967E2E67C}"/>
              </a:ext>
            </a:extLst>
          </p:cNvPr>
          <p:cNvSpPr txBox="1">
            <a:spLocks/>
          </p:cNvSpPr>
          <p:nvPr/>
        </p:nvSpPr>
        <p:spPr>
          <a:xfrm>
            <a:off x="0" y="-18927"/>
            <a:ext cx="24373859" cy="1600916"/>
          </a:xfrm>
          <a:prstGeom prst="rect">
            <a:avLst/>
          </a:prstGeom>
          <a:solidFill>
            <a:srgbClr val="05868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noAutofit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l" defTabSz="457200" hangingPunct="1"/>
            <a:r>
              <a:rPr lang="es-ES" sz="5000" b="1" dirty="0">
                <a:solidFill>
                  <a:schemeClr val="bg1"/>
                </a:solidFill>
                <a:latin typeface="Geogrotesque SemiBold"/>
              </a:rPr>
              <a:t>                Ayudas a Pequeños Proyectos de Inversión (2022)</a:t>
            </a:r>
            <a:endParaRPr lang="es-ES" sz="5000" b="1" dirty="0">
              <a:solidFill>
                <a:schemeClr val="bg1"/>
              </a:solidFill>
              <a:latin typeface="Geogrotesque SemiBold"/>
              <a:ea typeface="Geogrotesque SemiBold"/>
              <a:cs typeface="Geogrotesque SemiBold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06086B8C-2B7B-BBEA-BEBE-9341B29E38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6" y="430906"/>
            <a:ext cx="1732642" cy="720000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3208A6F8-B635-DF07-0D5E-4E38B4697BAE}"/>
              </a:ext>
            </a:extLst>
          </p:cNvPr>
          <p:cNvSpPr txBox="1"/>
          <p:nvPr/>
        </p:nvSpPr>
        <p:spPr>
          <a:xfrm>
            <a:off x="12977446" y="1009181"/>
            <a:ext cx="12380723" cy="452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es-ES" sz="2000" b="0" dirty="0">
                <a:solidFill>
                  <a:schemeClr val="bg2">
                    <a:lumMod val="75000"/>
                  </a:schemeClr>
                </a:solidFill>
                <a:latin typeface="Franklin Gothic Medium" panose="020B0603020102020204" pitchFamily="34" charset="0"/>
              </a:rPr>
              <a:t>Orden TED/1239/2022 Ayudas a </a:t>
            </a:r>
            <a:r>
              <a:rPr lang="es-ES" sz="2000" dirty="0">
                <a:solidFill>
                  <a:schemeClr val="bg2">
                    <a:lumMod val="75000"/>
                  </a:schemeClr>
                </a:solidFill>
                <a:latin typeface="Franklin Gothic Medium" panose="020B0603020102020204" pitchFamily="34" charset="0"/>
              </a:rPr>
              <a:t>pequeños proyectos de inversión que generen o mantengan empleo</a:t>
            </a:r>
            <a:endParaRPr kumimoji="0" lang="es-ES" sz="2000" b="0" i="0" u="none" strike="noStrike" cap="none" spc="0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FillTx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872268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1" y="12671464"/>
            <a:ext cx="24383998" cy="1044536"/>
            <a:chOff x="1" y="6422372"/>
            <a:chExt cx="12191999" cy="522268"/>
          </a:xfrm>
        </p:grpSpPr>
        <p:sp>
          <p:nvSpPr>
            <p:cNvPr id="16" name="Título para subapartados…"/>
            <p:cNvSpPr txBox="1">
              <a:spLocks/>
            </p:cNvSpPr>
            <p:nvPr/>
          </p:nvSpPr>
          <p:spPr>
            <a:xfrm>
              <a:off x="2589686" y="6427271"/>
              <a:ext cx="9602314" cy="517369"/>
            </a:xfrm>
            <a:prstGeom prst="rect">
              <a:avLst/>
            </a:prstGeom>
            <a:solidFill>
              <a:srgbClr val="004B84"/>
            </a:solidFill>
            <a:ln w="12700">
              <a:miter lim="400000"/>
            </a:ln>
            <a:extLst>
              <a:ext uri="{C572A759-6A51-4108-AA02-DFA0A04FC94B}">
                <ma14:wrappingTextBoxFlag xmlns:lc="http://schemas.openxmlformats.org/drawingml/2006/lockedCanvas"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t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defRPr sz="6600">
                  <a:solidFill>
                    <a:srgbClr val="FFFFFF"/>
                  </a:solidFill>
                  <a:latin typeface="Geogrotesque SemiBold"/>
                  <a:ea typeface="Geogrotesque SemiBold"/>
                  <a:cs typeface="Geogrotesque SemiBold"/>
                  <a:sym typeface="Geogrotesque SemiBold"/>
                </a:defRPr>
              </a:pPr>
              <a:endParaRPr lang="es-ES" sz="2000" dirty="0">
                <a:solidFill>
                  <a:prstClr val="black"/>
                </a:solidFill>
                <a:latin typeface="Geogrotesque SemiBold"/>
                <a:ea typeface="Geogrotesque SemiBold"/>
                <a:cs typeface="Geogrotesque SemiBold"/>
                <a:sym typeface="Geogrotesque SemiBold"/>
              </a:endParaRPr>
            </a:p>
          </p:txBody>
        </p:sp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6422372"/>
              <a:ext cx="2589686" cy="517369"/>
            </a:xfrm>
            <a:prstGeom prst="rect">
              <a:avLst/>
            </a:prstGeom>
          </p:spPr>
        </p:pic>
      </p:grpSp>
      <p:sp>
        <p:nvSpPr>
          <p:cNvPr id="2" name="Marcador de contenido 2"/>
          <p:cNvSpPr txBox="1">
            <a:spLocks/>
          </p:cNvSpPr>
          <p:nvPr/>
        </p:nvSpPr>
        <p:spPr>
          <a:xfrm>
            <a:off x="1239172" y="2291189"/>
            <a:ext cx="23144828" cy="9935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28800">
              <a:spcBef>
                <a:spcPts val="2000"/>
              </a:spcBef>
              <a:defRPr/>
            </a:pPr>
            <a:endParaRPr lang="es-ES" sz="4800" dirty="0">
              <a:solidFill>
                <a:sysClr val="windowText" lastClr="000000"/>
              </a:solidFill>
              <a:latin typeface="Bahnschrift SemiCondensed" panose="020B0502040204020203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  <a:defRPr/>
            </a:pPr>
            <a:endParaRPr lang="es-ES" sz="4800" dirty="0">
              <a:solidFill>
                <a:sysClr val="windowText" lastClr="000000"/>
              </a:solidFill>
              <a:latin typeface="Bahnschrift SemiCondensed" panose="020B0502040204020203" pitchFamily="34" charset="0"/>
            </a:endParaRPr>
          </a:p>
          <a:p>
            <a:pPr>
              <a:defRPr/>
            </a:pPr>
            <a:endParaRPr lang="es-ES" sz="4400" dirty="0">
              <a:solidFill>
                <a:sysClr val="windowText" lastClr="000000"/>
              </a:solidFill>
              <a:latin typeface="Bahnschrift SemiCondensed" panose="020B0502040204020203" pitchFamily="34" charset="0"/>
            </a:endParaRPr>
          </a:p>
          <a:p>
            <a:pPr>
              <a:defRPr/>
            </a:pPr>
            <a:endParaRPr lang="es-ES" sz="4800" dirty="0">
              <a:solidFill>
                <a:sysClr val="windowText" lastClr="000000"/>
              </a:solidFill>
              <a:latin typeface="Bahnschrift SemiCondensed" panose="020B0502040204020203" pitchFamily="34" charset="0"/>
            </a:endParaRPr>
          </a:p>
          <a:p>
            <a:pPr>
              <a:defRPr/>
            </a:pPr>
            <a:endParaRPr lang="es-ES" sz="4800" dirty="0">
              <a:solidFill>
                <a:sysClr val="windowText" lastClr="000000"/>
              </a:solidFill>
              <a:latin typeface="Bahnschrift SemiCondensed" panose="020B0502040204020203" pitchFamily="34" charset="0"/>
            </a:endParaRPr>
          </a:p>
          <a:p>
            <a:pPr>
              <a:defRPr/>
            </a:pPr>
            <a:endParaRPr lang="es-ES" sz="4800" b="1" dirty="0">
              <a:solidFill>
                <a:sysClr val="windowText" lastClr="000000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" y="2"/>
            <a:ext cx="16969564" cy="499732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s-ES" sz="36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896831" y="532790"/>
            <a:ext cx="22247998" cy="265112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l" defTabSz="1643062"/>
            <a:r>
              <a:rPr lang="es-ES" sz="8000" b="1" dirty="0">
                <a:solidFill>
                  <a:srgbClr val="3C3C3C"/>
                </a:solidFill>
                <a:latin typeface="Franklin Gothic Medium" panose="020B0603020102020204" pitchFamily="34" charset="0"/>
              </a:rPr>
              <a:t>Convenio de Transición Justa de </a:t>
            </a:r>
            <a:r>
              <a:rPr lang="es-ES" sz="8000" b="1" dirty="0">
                <a:solidFill>
                  <a:srgbClr val="00B050"/>
                </a:solidFill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ARAGÓN</a:t>
            </a:r>
          </a:p>
          <a:p>
            <a:pPr algn="l" defTabSz="1643062"/>
            <a:r>
              <a:rPr lang="es-ES" sz="7200" b="1" dirty="0">
                <a:solidFill>
                  <a:srgbClr val="00B050"/>
                </a:solidFill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34 municipios</a:t>
            </a:r>
            <a:endParaRPr lang="es-ES" sz="4800" b="1" dirty="0">
              <a:solidFill>
                <a:srgbClr val="00B050"/>
              </a:solidFill>
              <a:latin typeface="Franklin Gothic Medium" panose="020B0603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8" name="Imagen 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9661" y="6076437"/>
            <a:ext cx="524302" cy="524302"/>
          </a:xfrm>
          <a:prstGeom prst="rect">
            <a:avLst/>
          </a:prstGeom>
        </p:spPr>
      </p:pic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30F58432-8B6A-EACA-E473-391D8A0F5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EDDE0660-18AE-4C2A-8B80-74DFC7A124C0}" type="slidenum">
              <a:rPr lang="es-E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400"/>
              <a:t>4</a:t>
            </a:fld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13" name="Imagen 12" descr="Mapa&#10;&#10;Descripción generada automáticamente">
            <a:extLst>
              <a:ext uri="{FF2B5EF4-FFF2-40B4-BE49-F238E27FC236}">
                <a16:creationId xmlns:a16="http://schemas.microsoft.com/office/drawing/2014/main" id="{BA460A78-3AF7-3D3C-2036-127A8C7EB8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09" y="3142397"/>
            <a:ext cx="12840978" cy="908425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ED841820-52AA-7E5E-C413-F59FA3D4C82C}"/>
              </a:ext>
            </a:extLst>
          </p:cNvPr>
          <p:cNvSpPr txBox="1"/>
          <p:nvPr/>
        </p:nvSpPr>
        <p:spPr>
          <a:xfrm>
            <a:off x="14783715" y="3388668"/>
            <a:ext cx="4463074" cy="815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defTabSz="914400">
              <a:buFont typeface="Wingdings" panose="05000000000000000000" pitchFamily="2" charset="2"/>
              <a:buChar char="Ø"/>
            </a:pPr>
            <a:r>
              <a:rPr lang="es-ES" sz="2800" dirty="0" err="1">
                <a:latin typeface="Calibri" panose="020F0502020204030204"/>
              </a:rPr>
              <a:t>Alacón</a:t>
            </a:r>
            <a:endParaRPr lang="es-ES" sz="2800" dirty="0">
              <a:latin typeface="Calibri" panose="020F0502020204030204"/>
            </a:endParaRPr>
          </a:p>
          <a:p>
            <a:pPr marL="571500" indent="-571500" defTabSz="914400">
              <a:buFont typeface="Wingdings" panose="05000000000000000000" pitchFamily="2" charset="2"/>
              <a:buChar char="Ø"/>
            </a:pPr>
            <a:r>
              <a:rPr lang="es-ES" sz="2800" dirty="0">
                <a:latin typeface="Calibri" panose="020F0502020204030204"/>
              </a:rPr>
              <a:t>Albalate del Arzobispo</a:t>
            </a:r>
          </a:p>
          <a:p>
            <a:pPr marL="571500" indent="-571500" defTabSz="914400">
              <a:buFont typeface="Wingdings" panose="05000000000000000000" pitchFamily="2" charset="2"/>
              <a:buChar char="Ø"/>
            </a:pPr>
            <a:r>
              <a:rPr lang="es-ES" sz="2800" dirty="0">
                <a:latin typeface="Calibri" panose="020F0502020204030204"/>
              </a:rPr>
              <a:t>Alcorisa</a:t>
            </a:r>
          </a:p>
          <a:p>
            <a:pPr marL="571500" indent="-571500" defTabSz="914400">
              <a:buFont typeface="Wingdings" panose="05000000000000000000" pitchFamily="2" charset="2"/>
              <a:buChar char="Ø"/>
            </a:pPr>
            <a:r>
              <a:rPr lang="es-ES" sz="2800" dirty="0">
                <a:latin typeface="Calibri" panose="020F0502020204030204"/>
              </a:rPr>
              <a:t>Alloza</a:t>
            </a:r>
          </a:p>
          <a:p>
            <a:pPr marL="571500" indent="-571500" defTabSz="914400">
              <a:buFont typeface="Wingdings" panose="05000000000000000000" pitchFamily="2" charset="2"/>
              <a:buChar char="Ø"/>
            </a:pPr>
            <a:r>
              <a:rPr lang="es-ES" sz="2800" dirty="0">
                <a:latin typeface="Calibri" panose="020F0502020204030204"/>
              </a:rPr>
              <a:t>Andorra</a:t>
            </a:r>
          </a:p>
          <a:p>
            <a:pPr marL="571500" indent="-571500" defTabSz="914400">
              <a:buFont typeface="Wingdings" panose="05000000000000000000" pitchFamily="2" charset="2"/>
              <a:buChar char="Ø"/>
            </a:pPr>
            <a:r>
              <a:rPr lang="es-ES" sz="2800" dirty="0">
                <a:latin typeface="Calibri" panose="020F0502020204030204"/>
              </a:rPr>
              <a:t>Ariño</a:t>
            </a:r>
          </a:p>
          <a:p>
            <a:pPr marL="571500" indent="-571500" defTabSz="914400">
              <a:buFont typeface="Wingdings" panose="05000000000000000000" pitchFamily="2" charset="2"/>
              <a:buChar char="Ø"/>
            </a:pPr>
            <a:r>
              <a:rPr lang="es-ES" sz="2800" dirty="0" err="1">
                <a:latin typeface="Calibri" panose="020F0502020204030204"/>
              </a:rPr>
              <a:t>Azaila</a:t>
            </a:r>
            <a:endParaRPr lang="es-ES" sz="2800" dirty="0">
              <a:latin typeface="Calibri" panose="020F0502020204030204"/>
            </a:endParaRPr>
          </a:p>
          <a:p>
            <a:pPr marL="571500" indent="-571500" defTabSz="914400">
              <a:buFont typeface="Wingdings" panose="05000000000000000000" pitchFamily="2" charset="2"/>
              <a:buChar char="Ø"/>
            </a:pPr>
            <a:r>
              <a:rPr lang="es-ES" sz="2800" dirty="0">
                <a:latin typeface="Calibri" panose="020F0502020204030204"/>
              </a:rPr>
              <a:t>Berge </a:t>
            </a:r>
          </a:p>
          <a:p>
            <a:pPr marL="571500" indent="-571500" defTabSz="914400">
              <a:buFont typeface="Wingdings" panose="05000000000000000000" pitchFamily="2" charset="2"/>
              <a:buChar char="Ø"/>
            </a:pPr>
            <a:r>
              <a:rPr lang="es-ES" sz="2800" dirty="0">
                <a:latin typeface="Calibri" panose="020F0502020204030204"/>
              </a:rPr>
              <a:t>Calanda</a:t>
            </a:r>
          </a:p>
          <a:p>
            <a:pPr marL="571500" indent="-571500" defTabSz="914400">
              <a:buFont typeface="Wingdings" panose="05000000000000000000" pitchFamily="2" charset="2"/>
              <a:buChar char="Ø"/>
            </a:pPr>
            <a:r>
              <a:rPr lang="es-ES" sz="2800" dirty="0">
                <a:latin typeface="Calibri" panose="020F0502020204030204"/>
              </a:rPr>
              <a:t>Cañizar del Olivar</a:t>
            </a:r>
          </a:p>
          <a:p>
            <a:pPr marL="571500" indent="-571500" defTabSz="914400">
              <a:buFont typeface="Wingdings" panose="05000000000000000000" pitchFamily="2" charset="2"/>
              <a:buChar char="Ø"/>
            </a:pPr>
            <a:r>
              <a:rPr lang="es-ES" sz="2800" dirty="0">
                <a:latin typeface="Calibri" panose="020F0502020204030204"/>
              </a:rPr>
              <a:t>Castel de Cabra </a:t>
            </a:r>
          </a:p>
          <a:p>
            <a:pPr marL="571500" indent="-571500" defTabSz="914400">
              <a:buFont typeface="Wingdings" panose="05000000000000000000" pitchFamily="2" charset="2"/>
              <a:buChar char="Ø"/>
            </a:pPr>
            <a:r>
              <a:rPr lang="es-ES" sz="2800" dirty="0">
                <a:latin typeface="Calibri" panose="020F0502020204030204"/>
              </a:rPr>
              <a:t>Castellote </a:t>
            </a:r>
          </a:p>
          <a:p>
            <a:pPr marL="571500" indent="-571500" defTabSz="914400">
              <a:buFont typeface="Wingdings" panose="05000000000000000000" pitchFamily="2" charset="2"/>
              <a:buChar char="Ø"/>
            </a:pPr>
            <a:r>
              <a:rPr lang="es-ES" sz="2800" dirty="0" err="1">
                <a:latin typeface="Calibri" panose="020F0502020204030204"/>
              </a:rPr>
              <a:t>Castelnou</a:t>
            </a:r>
            <a:endParaRPr lang="es-ES" sz="2800" dirty="0">
              <a:latin typeface="Calibri" panose="020F0502020204030204"/>
            </a:endParaRPr>
          </a:p>
          <a:p>
            <a:pPr marL="571500" indent="-571500" defTabSz="914400">
              <a:buFont typeface="Wingdings" panose="05000000000000000000" pitchFamily="2" charset="2"/>
              <a:buChar char="Ø"/>
            </a:pPr>
            <a:r>
              <a:rPr lang="es-ES" sz="2800" dirty="0" err="1">
                <a:latin typeface="Calibri" panose="020F0502020204030204"/>
              </a:rPr>
              <a:t>Crivillén</a:t>
            </a:r>
            <a:endParaRPr lang="es-ES" sz="2800" dirty="0">
              <a:latin typeface="Calibri" panose="020F0502020204030204"/>
            </a:endParaRPr>
          </a:p>
          <a:p>
            <a:pPr marL="571500" indent="-571500" defTabSz="914400">
              <a:buFont typeface="Wingdings" panose="05000000000000000000" pitchFamily="2" charset="2"/>
              <a:buChar char="Ø"/>
            </a:pPr>
            <a:r>
              <a:rPr lang="es-ES" sz="2800" dirty="0" err="1">
                <a:latin typeface="Calibri" panose="020F0502020204030204"/>
              </a:rPr>
              <a:t>Ejulve</a:t>
            </a:r>
            <a:endParaRPr lang="es-ES" sz="2800" dirty="0">
              <a:latin typeface="Calibri" panose="020F0502020204030204"/>
            </a:endParaRPr>
          </a:p>
          <a:p>
            <a:pPr marL="571500" indent="-571500" defTabSz="914400">
              <a:buFont typeface="Wingdings" panose="05000000000000000000" pitchFamily="2" charset="2"/>
              <a:buChar char="Ø"/>
            </a:pPr>
            <a:r>
              <a:rPr lang="es-ES" sz="2800" dirty="0">
                <a:latin typeface="Calibri" panose="020F0502020204030204"/>
              </a:rPr>
              <a:t>Escatrón </a:t>
            </a:r>
          </a:p>
          <a:p>
            <a:pPr marL="571500" indent="-571500" defTabSz="914400">
              <a:buFont typeface="Wingdings" panose="05000000000000000000" pitchFamily="2" charset="2"/>
              <a:buChar char="Ø"/>
            </a:pPr>
            <a:r>
              <a:rPr lang="es-ES" sz="2800" dirty="0">
                <a:latin typeface="Calibri" panose="020F0502020204030204"/>
              </a:rPr>
              <a:t>Escucha </a:t>
            </a:r>
          </a:p>
          <a:p>
            <a:pPr defTabSz="914400"/>
            <a:endParaRPr lang="es-ES" sz="2800" dirty="0">
              <a:latin typeface="Calibri" panose="020F0502020204030204"/>
            </a:endParaRPr>
          </a:p>
          <a:p>
            <a:pPr marL="342900" indent="-342900" defTabSz="914400">
              <a:buFont typeface="Wingdings" panose="05000000000000000000" pitchFamily="2" charset="2"/>
              <a:buChar char="Ø"/>
            </a:pPr>
            <a:endParaRPr lang="es-ES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690D78D-A761-54F4-A1A1-4628BD3C1252}"/>
              </a:ext>
            </a:extLst>
          </p:cNvPr>
          <p:cNvSpPr txBox="1"/>
          <p:nvPr/>
        </p:nvSpPr>
        <p:spPr>
          <a:xfrm>
            <a:off x="19461333" y="2887683"/>
            <a:ext cx="4059742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defTabSz="914400"/>
            <a:endParaRPr lang="es-ES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571500" indent="-571500" defTabSz="914400">
              <a:buFont typeface="Wingdings" panose="05000000000000000000" pitchFamily="2" charset="2"/>
              <a:buChar char="Ø"/>
            </a:pPr>
            <a:r>
              <a:rPr lang="es-ES" sz="2800" dirty="0">
                <a:latin typeface="Calibri" panose="020F0502020204030204"/>
              </a:rPr>
              <a:t>Estercuel</a:t>
            </a:r>
          </a:p>
          <a:p>
            <a:pPr marL="571500" indent="-571500" defTabSz="914400">
              <a:buFont typeface="Wingdings" panose="05000000000000000000" pitchFamily="2" charset="2"/>
              <a:buChar char="Ø"/>
            </a:pPr>
            <a:r>
              <a:rPr lang="es-ES" sz="2800" dirty="0">
                <a:latin typeface="Calibri" panose="020F0502020204030204"/>
              </a:rPr>
              <a:t>Foz Calanda</a:t>
            </a:r>
          </a:p>
          <a:p>
            <a:pPr marL="571500" indent="-571500" defTabSz="914400">
              <a:buFont typeface="Wingdings" panose="05000000000000000000" pitchFamily="2" charset="2"/>
              <a:buChar char="Ø"/>
            </a:pPr>
            <a:r>
              <a:rPr lang="es-ES" sz="2800" dirty="0">
                <a:latin typeface="Calibri" panose="020F0502020204030204"/>
              </a:rPr>
              <a:t>Gargallo</a:t>
            </a:r>
          </a:p>
          <a:p>
            <a:pPr marL="571500" indent="-571500" defTabSz="914400">
              <a:buFont typeface="Wingdings" panose="05000000000000000000" pitchFamily="2" charset="2"/>
              <a:buChar char="Ø"/>
            </a:pPr>
            <a:r>
              <a:rPr lang="es-ES" sz="2800" dirty="0">
                <a:latin typeface="Calibri" panose="020F0502020204030204"/>
              </a:rPr>
              <a:t>Hijar</a:t>
            </a:r>
          </a:p>
          <a:p>
            <a:pPr marL="571500" indent="-571500" defTabSz="914400">
              <a:buFont typeface="Wingdings" panose="05000000000000000000" pitchFamily="2" charset="2"/>
              <a:buChar char="Ø"/>
            </a:pPr>
            <a:r>
              <a:rPr lang="es-ES" sz="2800" dirty="0" err="1">
                <a:latin typeface="Calibri" panose="020F0502020204030204"/>
              </a:rPr>
              <a:t>Jatiel</a:t>
            </a:r>
            <a:endParaRPr lang="es-ES" sz="2800" dirty="0">
              <a:latin typeface="Calibri" panose="020F0502020204030204"/>
            </a:endParaRPr>
          </a:p>
          <a:p>
            <a:pPr marL="571500" indent="-571500" defTabSz="914400">
              <a:buFont typeface="Wingdings" panose="05000000000000000000" pitchFamily="2" charset="2"/>
              <a:buChar char="Ø"/>
            </a:pPr>
            <a:r>
              <a:rPr lang="es-ES" sz="2800" dirty="0">
                <a:latin typeface="Calibri" panose="020F0502020204030204"/>
              </a:rPr>
              <a:t>La Mata de los Olmos</a:t>
            </a:r>
          </a:p>
          <a:p>
            <a:pPr marL="571500" indent="-571500" defTabSz="914400">
              <a:buFont typeface="Wingdings" panose="05000000000000000000" pitchFamily="2" charset="2"/>
              <a:buChar char="Ø"/>
            </a:pPr>
            <a:r>
              <a:rPr lang="es-ES" sz="2800" dirty="0">
                <a:latin typeface="Calibri" panose="020F0502020204030204"/>
              </a:rPr>
              <a:t>La Puebla de Hijar</a:t>
            </a:r>
          </a:p>
          <a:p>
            <a:pPr marL="571500" indent="-571500" defTabSz="914400">
              <a:buFont typeface="Wingdings" panose="05000000000000000000" pitchFamily="2" charset="2"/>
              <a:buChar char="Ø"/>
            </a:pPr>
            <a:r>
              <a:rPr lang="es-ES" sz="2800" dirty="0">
                <a:latin typeface="Calibri" panose="020F0502020204030204"/>
              </a:rPr>
              <a:t>Los Olmos </a:t>
            </a:r>
          </a:p>
          <a:p>
            <a:pPr marL="571500" indent="-571500" defTabSz="914400">
              <a:buFont typeface="Wingdings" panose="05000000000000000000" pitchFamily="2" charset="2"/>
              <a:buChar char="Ø"/>
            </a:pPr>
            <a:r>
              <a:rPr lang="es-ES" sz="2800" dirty="0">
                <a:latin typeface="Calibri" panose="020F0502020204030204"/>
              </a:rPr>
              <a:t>Molinos </a:t>
            </a:r>
          </a:p>
          <a:p>
            <a:pPr marL="571500" indent="-571500" defTabSz="914400">
              <a:buFont typeface="Wingdings" panose="05000000000000000000" pitchFamily="2" charset="2"/>
              <a:buChar char="Ø"/>
            </a:pPr>
            <a:r>
              <a:rPr lang="es-ES" sz="2800" dirty="0">
                <a:latin typeface="Calibri" panose="020F0502020204030204"/>
              </a:rPr>
              <a:t>Montalbán</a:t>
            </a:r>
          </a:p>
          <a:p>
            <a:pPr marL="571500" indent="-571500" defTabSz="914400">
              <a:buFont typeface="Wingdings" panose="05000000000000000000" pitchFamily="2" charset="2"/>
              <a:buChar char="Ø"/>
            </a:pPr>
            <a:r>
              <a:rPr lang="es-ES" sz="2800" dirty="0" err="1">
                <a:latin typeface="Calibri" panose="020F0502020204030204"/>
              </a:rPr>
              <a:t>Oliete</a:t>
            </a:r>
            <a:endParaRPr lang="es-ES" sz="2800" dirty="0">
              <a:latin typeface="Calibri" panose="020F0502020204030204"/>
            </a:endParaRPr>
          </a:p>
          <a:p>
            <a:pPr marL="571500" indent="-571500" defTabSz="914400">
              <a:buFont typeface="Wingdings" panose="05000000000000000000" pitchFamily="2" charset="2"/>
              <a:buChar char="Ø"/>
            </a:pPr>
            <a:r>
              <a:rPr lang="es-ES" sz="2800" dirty="0">
                <a:latin typeface="Calibri" panose="020F0502020204030204"/>
              </a:rPr>
              <a:t>Palomar de Arroyos </a:t>
            </a:r>
          </a:p>
          <a:p>
            <a:pPr marL="571500" indent="-571500" defTabSz="914400">
              <a:buFont typeface="Wingdings" panose="05000000000000000000" pitchFamily="2" charset="2"/>
              <a:buChar char="Ø"/>
            </a:pPr>
            <a:r>
              <a:rPr lang="es-ES" sz="2800" dirty="0">
                <a:latin typeface="Calibri" panose="020F0502020204030204"/>
              </a:rPr>
              <a:t>Samper de Calanda</a:t>
            </a:r>
          </a:p>
          <a:p>
            <a:pPr marL="571500" indent="-571500" defTabSz="914400">
              <a:buFont typeface="Wingdings" panose="05000000000000000000" pitchFamily="2" charset="2"/>
              <a:buChar char="Ø"/>
            </a:pPr>
            <a:r>
              <a:rPr lang="es-ES" sz="2800" dirty="0">
                <a:latin typeface="Calibri" panose="020F0502020204030204"/>
              </a:rPr>
              <a:t>Seno</a:t>
            </a:r>
          </a:p>
          <a:p>
            <a:pPr marL="571500" indent="-571500" defTabSz="914400">
              <a:buFont typeface="Wingdings" panose="05000000000000000000" pitchFamily="2" charset="2"/>
              <a:buChar char="Ø"/>
            </a:pPr>
            <a:r>
              <a:rPr lang="es-ES" sz="2800" dirty="0">
                <a:latin typeface="Calibri" panose="020F0502020204030204"/>
              </a:rPr>
              <a:t>Urrea de Gaén</a:t>
            </a:r>
          </a:p>
          <a:p>
            <a:pPr marL="571500" indent="-571500" defTabSz="914400">
              <a:buFont typeface="Wingdings" panose="05000000000000000000" pitchFamily="2" charset="2"/>
              <a:buChar char="Ø"/>
            </a:pPr>
            <a:r>
              <a:rPr lang="es-ES" sz="2800" dirty="0" err="1">
                <a:latin typeface="Calibri" panose="020F0502020204030204"/>
              </a:rPr>
              <a:t>Utrillas</a:t>
            </a:r>
            <a:endParaRPr lang="es-ES" sz="2800" dirty="0">
              <a:latin typeface="Calibri" panose="020F0502020204030204"/>
            </a:endParaRPr>
          </a:p>
          <a:p>
            <a:pPr marL="571500" indent="-571500" defTabSz="914400">
              <a:buFont typeface="Wingdings" panose="05000000000000000000" pitchFamily="2" charset="2"/>
              <a:buChar char="Ø"/>
            </a:pPr>
            <a:r>
              <a:rPr lang="es-ES" sz="2800" dirty="0" err="1">
                <a:latin typeface="Calibri" panose="020F0502020204030204"/>
              </a:rPr>
              <a:t>Vinaceite</a:t>
            </a:r>
            <a:endParaRPr lang="es-ES" sz="2800" dirty="0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303731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0" y="12734751"/>
            <a:ext cx="24384000" cy="1034737"/>
            <a:chOff x="-946" y="12611745"/>
            <a:chExt cx="24384946" cy="927684"/>
          </a:xfrm>
        </p:grpSpPr>
        <p:sp>
          <p:nvSpPr>
            <p:cNvPr id="9" name="Rectángulo 8"/>
            <p:cNvSpPr/>
            <p:nvPr/>
          </p:nvSpPr>
          <p:spPr>
            <a:xfrm>
              <a:off x="5182684" y="12629827"/>
              <a:ext cx="19201316" cy="909601"/>
            </a:xfrm>
            <a:prstGeom prst="rect">
              <a:avLst/>
            </a:prstGeom>
            <a:solidFill>
              <a:srgbClr val="004B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371566">
                <a:defRPr/>
              </a:pPr>
              <a:endParaRPr lang="es-ES" sz="27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46" y="12611745"/>
              <a:ext cx="5179572" cy="927684"/>
            </a:xfrm>
            <a:prstGeom prst="rect">
              <a:avLst/>
            </a:prstGeom>
          </p:spPr>
        </p:pic>
      </p:grpSp>
      <p:sp>
        <p:nvSpPr>
          <p:cNvPr id="17" name="Datos almacenados 16"/>
          <p:cNvSpPr/>
          <p:nvPr/>
        </p:nvSpPr>
        <p:spPr>
          <a:xfrm>
            <a:off x="883818" y="3583907"/>
            <a:ext cx="4295553" cy="1737840"/>
          </a:xfrm>
          <a:prstGeom prst="flowChartOnlineStorage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3" name="Datos almacenados 22"/>
          <p:cNvSpPr/>
          <p:nvPr/>
        </p:nvSpPr>
        <p:spPr>
          <a:xfrm flipH="1">
            <a:off x="11917921" y="2774530"/>
            <a:ext cx="5871848" cy="2698815"/>
          </a:xfrm>
          <a:prstGeom prst="flowChartOnlineStorage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34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Franklin Gothic Book" panose="020B0503020102020204" pitchFamily="34" charset="0"/>
                <a:sym typeface="Helvetica Neue Medium"/>
              </a:rPr>
              <a:t>VARIABLE: Bonificación por empleo creado</a:t>
            </a:r>
            <a:r>
              <a:rPr kumimoji="0" lang="es-ES" sz="3400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Franklin Gothic Book" panose="020B0503020102020204" pitchFamily="34" charset="0"/>
                <a:sym typeface="Helvetica Neue Medium"/>
              </a:rPr>
              <a:t> </a:t>
            </a:r>
            <a:r>
              <a:rPr kumimoji="0" lang="es-ES" b="0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Franklin Gothic Book" panose="020B0503020102020204" pitchFamily="34" charset="0"/>
                <a:sym typeface="Helvetica Neue Medium"/>
              </a:rPr>
              <a:t>(superior para grupos determinados)</a:t>
            </a:r>
          </a:p>
        </p:txBody>
      </p:sp>
      <p:sp>
        <p:nvSpPr>
          <p:cNvPr id="24" name="Datos almacenados 23"/>
          <p:cNvSpPr/>
          <p:nvPr/>
        </p:nvSpPr>
        <p:spPr>
          <a:xfrm>
            <a:off x="5449980" y="2721999"/>
            <a:ext cx="6189655" cy="2760370"/>
          </a:xfrm>
          <a:prstGeom prst="flowChartOnlineStorage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3400" dirty="0">
                <a:solidFill>
                  <a:schemeClr val="tx1"/>
                </a:solidFill>
                <a:latin typeface="Franklin Gothic Book" panose="020B0503020102020204" pitchFamily="34" charset="0"/>
                <a:sym typeface="Helvetica Neue Medium"/>
              </a:rPr>
              <a:t>FIJO: 50% de límite impuesto por tamaño</a:t>
            </a: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3400" b="0" dirty="0">
                <a:solidFill>
                  <a:schemeClr val="tx1"/>
                </a:solidFill>
                <a:latin typeface="Franklin Gothic Book" panose="020B0503020102020204" pitchFamily="34" charset="0"/>
                <a:sym typeface="Helvetica Neue Medium"/>
              </a:rPr>
              <a:t>50%: Pequeña </a:t>
            </a: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3400" b="0" dirty="0">
                <a:solidFill>
                  <a:schemeClr val="tx1"/>
                </a:solidFill>
                <a:latin typeface="Franklin Gothic Book" panose="020B0503020102020204" pitchFamily="34" charset="0"/>
                <a:sym typeface="Helvetica Neue Medium"/>
              </a:rPr>
              <a:t>40%: Mediana</a:t>
            </a: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3400" b="0" dirty="0">
                <a:solidFill>
                  <a:schemeClr val="tx1"/>
                </a:solidFill>
                <a:latin typeface="Franklin Gothic Book" panose="020B0503020102020204" pitchFamily="34" charset="0"/>
                <a:sym typeface="Helvetica Neue Medium"/>
              </a:rPr>
              <a:t>30%: Grande</a:t>
            </a:r>
          </a:p>
        </p:txBody>
      </p:sp>
      <p:sp>
        <p:nvSpPr>
          <p:cNvPr id="25" name="Cruz 24"/>
          <p:cNvSpPr/>
          <p:nvPr/>
        </p:nvSpPr>
        <p:spPr>
          <a:xfrm>
            <a:off x="11382101" y="3719412"/>
            <a:ext cx="726654" cy="765544"/>
          </a:xfrm>
          <a:prstGeom prst="plus">
            <a:avLst>
              <a:gd name="adj" fmla="val 41752"/>
            </a:avLst>
          </a:prstGeom>
          <a:solidFill>
            <a:srgbClr val="05868E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2" name="Terminador 31"/>
          <p:cNvSpPr/>
          <p:nvPr/>
        </p:nvSpPr>
        <p:spPr>
          <a:xfrm>
            <a:off x="8323957" y="6292915"/>
            <a:ext cx="6801435" cy="3145857"/>
          </a:xfrm>
          <a:prstGeom prst="flowChartTerminator">
            <a:avLst/>
          </a:prstGeom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es-ES" sz="3400" dirty="0">
                <a:solidFill>
                  <a:schemeClr val="tx1"/>
                </a:solidFill>
                <a:latin typeface="Franklin Gothic Book" panose="020B0503020102020204" pitchFamily="34" charset="0"/>
                <a:sym typeface="Helvetica Neue Medium"/>
              </a:rPr>
              <a:t>Ayuda definitiva, </a:t>
            </a:r>
            <a:r>
              <a:rPr lang="es-ES" sz="3400" b="0" dirty="0">
                <a:solidFill>
                  <a:schemeClr val="tx1"/>
                </a:solidFill>
                <a:latin typeface="Franklin Gothic Book" panose="020B0503020102020204" pitchFamily="34" charset="0"/>
                <a:sym typeface="Helvetica Neue Medium"/>
              </a:rPr>
              <a:t>con un límite de intensidad por tipo de empresa y una cuantía máxima de 200.000€</a:t>
            </a: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22" y="10197696"/>
            <a:ext cx="1495487" cy="1495487"/>
          </a:xfrm>
          <a:prstGeom prst="rect">
            <a:avLst/>
          </a:prstGeom>
        </p:spPr>
      </p:pic>
      <p:sp>
        <p:nvSpPr>
          <p:cNvPr id="28" name="Flecha abajo 27"/>
          <p:cNvSpPr/>
          <p:nvPr/>
        </p:nvSpPr>
        <p:spPr>
          <a:xfrm>
            <a:off x="11572637" y="5488193"/>
            <a:ext cx="376188" cy="808798"/>
          </a:xfrm>
          <a:prstGeom prst="downArrow">
            <a:avLst>
              <a:gd name="adj1" fmla="val 20736"/>
              <a:gd name="adj2" fmla="val 58917"/>
            </a:avLst>
          </a:prstGeom>
          <a:solidFill>
            <a:srgbClr val="05868E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" name="Marcador de número de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3" name="Título para subapartados…">
            <a:extLst>
              <a:ext uri="{FF2B5EF4-FFF2-40B4-BE49-F238E27FC236}">
                <a16:creationId xmlns:a16="http://schemas.microsoft.com/office/drawing/2014/main" id="{8AEF8292-AAE1-8F37-FEBF-10E6CF9911F2}"/>
              </a:ext>
            </a:extLst>
          </p:cNvPr>
          <p:cNvSpPr txBox="1">
            <a:spLocks/>
          </p:cNvSpPr>
          <p:nvPr/>
        </p:nvSpPr>
        <p:spPr>
          <a:xfrm>
            <a:off x="0" y="-18927"/>
            <a:ext cx="24373859" cy="1600916"/>
          </a:xfrm>
          <a:prstGeom prst="rect">
            <a:avLst/>
          </a:prstGeom>
          <a:solidFill>
            <a:srgbClr val="05868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noAutofit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l" defTabSz="457200" hangingPunct="1"/>
            <a:r>
              <a:rPr lang="es-ES" sz="5000" b="1" dirty="0">
                <a:solidFill>
                  <a:schemeClr val="bg1"/>
                </a:solidFill>
                <a:latin typeface="Geogrotesque SemiBold"/>
              </a:rPr>
              <a:t>                Ayudas a Pequeños Proyectos de Inversión (2022)</a:t>
            </a:r>
            <a:endParaRPr lang="es-ES" sz="5000" b="1" dirty="0">
              <a:solidFill>
                <a:schemeClr val="bg1"/>
              </a:solidFill>
              <a:latin typeface="Geogrotesque SemiBold"/>
              <a:ea typeface="Geogrotesque SemiBold"/>
              <a:cs typeface="Geogrotesque SemiBold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304C86B-9281-2F1B-EE82-ABD62C3583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6" y="430906"/>
            <a:ext cx="1732642" cy="7200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8B9AABB-B1E6-0ABF-82D4-BBF4D8CEA344}"/>
              </a:ext>
            </a:extLst>
          </p:cNvPr>
          <p:cNvSpPr txBox="1"/>
          <p:nvPr/>
        </p:nvSpPr>
        <p:spPr>
          <a:xfrm>
            <a:off x="12977446" y="1009181"/>
            <a:ext cx="12380723" cy="452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es-ES" sz="2000" b="0" dirty="0">
                <a:solidFill>
                  <a:schemeClr val="bg2">
                    <a:lumMod val="75000"/>
                  </a:schemeClr>
                </a:solidFill>
                <a:latin typeface="Franklin Gothic Medium" panose="020B0603020102020204" pitchFamily="34" charset="0"/>
              </a:rPr>
              <a:t>Orden TED/1239/2022 Ayudas a </a:t>
            </a:r>
            <a:r>
              <a:rPr lang="es-ES" sz="2000" dirty="0">
                <a:solidFill>
                  <a:schemeClr val="bg2">
                    <a:lumMod val="75000"/>
                  </a:schemeClr>
                </a:solidFill>
                <a:latin typeface="Franklin Gothic Medium" panose="020B0603020102020204" pitchFamily="34" charset="0"/>
              </a:rPr>
              <a:t>pequeños proyectos de inversión que generen o mantengan empleo</a:t>
            </a:r>
            <a:endParaRPr kumimoji="0" lang="es-ES" sz="2000" b="0" i="0" u="none" strike="noStrike" cap="none" spc="0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FillTx/>
              <a:sym typeface="Helvetica Neue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09FDF3E-0146-296F-EADE-1D4B0DFA8F32}"/>
              </a:ext>
            </a:extLst>
          </p:cNvPr>
          <p:cNvSpPr txBox="1"/>
          <p:nvPr/>
        </p:nvSpPr>
        <p:spPr>
          <a:xfrm>
            <a:off x="4625397" y="1607055"/>
            <a:ext cx="14198553" cy="8213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4400" b="1" i="0" u="none" strike="noStrike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Franklin Gothic Book" panose="020B0503020102020204" pitchFamily="34" charset="0"/>
                <a:sym typeface="Helvetica Neue"/>
              </a:rPr>
              <a:t>Nuevo método para la determinación de la cuantía </a:t>
            </a:r>
            <a:endParaRPr kumimoji="0" lang="es-ES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8D465AE2-3E1B-FB94-9DBE-E6A71BDEFD94}"/>
              </a:ext>
            </a:extLst>
          </p:cNvPr>
          <p:cNvSpPr/>
          <p:nvPr/>
        </p:nvSpPr>
        <p:spPr>
          <a:xfrm>
            <a:off x="18374072" y="3057784"/>
            <a:ext cx="4996153" cy="37144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CDBB625-CE62-B53D-61C9-670E0C23F8E1}"/>
              </a:ext>
            </a:extLst>
          </p:cNvPr>
          <p:cNvSpPr txBox="1"/>
          <p:nvPr/>
        </p:nvSpPr>
        <p:spPr>
          <a:xfrm>
            <a:off x="18374072" y="3327520"/>
            <a:ext cx="499615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</a:rPr>
              <a:t>Bonificación por empleo: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chemeClr val="bg1"/>
                </a:solidFill>
              </a:rPr>
              <a:t>Hasta 15.000€ por empleo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chemeClr val="bg1"/>
                </a:solidFill>
              </a:rPr>
              <a:t>Hasta 30.000€ por empleo (mujer, joven, &gt;45, discapacidad o Bolsas ITJ)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s-ES" sz="3200" dirty="0"/>
          </a:p>
          <a:p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31222315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12666641"/>
            <a:ext cx="24384000" cy="1049355"/>
            <a:chOff x="-946" y="12611745"/>
            <a:chExt cx="24384946" cy="940790"/>
          </a:xfrm>
        </p:grpSpPr>
        <p:grpSp>
          <p:nvGrpSpPr>
            <p:cNvPr id="5" name="Grupo 4"/>
            <p:cNvGrpSpPr/>
            <p:nvPr/>
          </p:nvGrpSpPr>
          <p:grpSpPr>
            <a:xfrm>
              <a:off x="5182684" y="12629827"/>
              <a:ext cx="19201316" cy="922708"/>
              <a:chOff x="5543628" y="12823463"/>
              <a:chExt cx="18840371" cy="922708"/>
            </a:xfrm>
          </p:grpSpPr>
          <p:sp>
            <p:nvSpPr>
              <p:cNvPr id="7" name="Rectángulo 6"/>
              <p:cNvSpPr/>
              <p:nvPr/>
            </p:nvSpPr>
            <p:spPr>
              <a:xfrm>
                <a:off x="5543628" y="12823463"/>
                <a:ext cx="18840371" cy="909601"/>
              </a:xfrm>
              <a:prstGeom prst="rect">
                <a:avLst/>
              </a:prstGeom>
              <a:solidFill>
                <a:srgbClr val="004B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371566">
                  <a:defRPr/>
                </a:pPr>
                <a:endParaRPr lang="es-ES" sz="27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pic>
            <p:nvPicPr>
              <p:cNvPr id="8" name="Imagen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47961" y="12823465"/>
                <a:ext cx="1312585" cy="922706"/>
              </a:xfrm>
              <a:prstGeom prst="rect">
                <a:avLst/>
              </a:prstGeom>
            </p:spPr>
          </p:pic>
        </p:grpSp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46" y="12611745"/>
              <a:ext cx="5179572" cy="927684"/>
            </a:xfrm>
            <a:prstGeom prst="rect">
              <a:avLst/>
            </a:prstGeom>
          </p:spPr>
        </p:pic>
      </p:grp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006CDBA6-2722-E04A-D8C7-BCC0BD28AAEB}"/>
              </a:ext>
            </a:extLst>
          </p:cNvPr>
          <p:cNvSpPr txBox="1">
            <a:spLocks/>
          </p:cNvSpPr>
          <p:nvPr/>
        </p:nvSpPr>
        <p:spPr>
          <a:xfrm>
            <a:off x="0" y="2920533"/>
            <a:ext cx="23071016" cy="96904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just">
              <a:spcBef>
                <a:spcPts val="2400"/>
              </a:spcBef>
              <a:spcAft>
                <a:spcPts val="1800"/>
              </a:spcAft>
              <a:buClr>
                <a:srgbClr val="006D67"/>
              </a:buClr>
              <a:buFont typeface="Wingdings" panose="05000000000000000000" pitchFamily="2" charset="2"/>
              <a:buChar char="Ø"/>
              <a:defRPr/>
            </a:pPr>
            <a:r>
              <a:rPr lang="es-ES" sz="3600" b="1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Adquisición de terrenos</a:t>
            </a:r>
            <a:r>
              <a:rPr lang="es-ES" sz="360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: siempre que se realice con posterioridad a la solicitud. La convocatoria establecerá un tope máximo (€/m</a:t>
            </a:r>
            <a:r>
              <a:rPr lang="es-ES" sz="3600" baseline="3000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2</a:t>
            </a:r>
            <a:r>
              <a:rPr lang="es-ES" sz="360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) y una ratio máxima (s2 terreno/s2 construida en planta baja)</a:t>
            </a:r>
          </a:p>
          <a:p>
            <a:pPr marL="685800" lvl="0" indent="-685800" algn="just">
              <a:spcBef>
                <a:spcPts val="2400"/>
              </a:spcBef>
              <a:spcAft>
                <a:spcPts val="1800"/>
              </a:spcAft>
              <a:buClr>
                <a:srgbClr val="006D67"/>
              </a:buClr>
              <a:buFont typeface="Wingdings" panose="05000000000000000000" pitchFamily="2" charset="2"/>
              <a:buChar char="Ø"/>
              <a:defRPr/>
            </a:pPr>
            <a:r>
              <a:rPr lang="es-ES" sz="3600" b="1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Traídas y acometidas,</a:t>
            </a:r>
          </a:p>
          <a:p>
            <a:pPr marL="685800" lvl="0" indent="-685800" algn="just">
              <a:spcBef>
                <a:spcPts val="2400"/>
              </a:spcBef>
              <a:spcAft>
                <a:spcPts val="1800"/>
              </a:spcAft>
              <a:buClr>
                <a:srgbClr val="006D67"/>
              </a:buClr>
              <a:buFont typeface="Wingdings" panose="05000000000000000000" pitchFamily="2" charset="2"/>
              <a:buChar char="Ø"/>
              <a:defRPr/>
            </a:pPr>
            <a:r>
              <a:rPr lang="es-ES" sz="3600" b="1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Urbanización y obras exteriores</a:t>
            </a:r>
            <a:r>
              <a:rPr lang="es-ES" sz="360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: la convocatoria establecerá un tope máximo (€/m</a:t>
            </a:r>
            <a:r>
              <a:rPr lang="es-ES" sz="3600" baseline="3000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2</a:t>
            </a:r>
            <a:r>
              <a:rPr lang="es-ES" sz="360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)</a:t>
            </a:r>
          </a:p>
          <a:p>
            <a:pPr marL="685800" indent="-685800" algn="just">
              <a:spcBef>
                <a:spcPts val="2400"/>
              </a:spcBef>
              <a:spcAft>
                <a:spcPts val="1800"/>
              </a:spcAft>
              <a:buClr>
                <a:srgbClr val="006D67"/>
              </a:buClr>
              <a:buFont typeface="Wingdings" panose="05000000000000000000" pitchFamily="2" charset="2"/>
              <a:buChar char="Ø"/>
              <a:defRPr/>
            </a:pPr>
            <a:r>
              <a:rPr lang="es-ES" sz="3600" b="1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Obra civil</a:t>
            </a:r>
            <a:r>
              <a:rPr lang="es-ES" sz="360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: construcción o rehabilitación de bienes inmuebles. La convocatoria establecerá un tope máximo o módulos (€/m</a:t>
            </a:r>
            <a:r>
              <a:rPr lang="es-ES" sz="3600" baseline="3000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2</a:t>
            </a:r>
            <a:r>
              <a:rPr lang="es-ES" sz="360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) y en rehabilitación y reacondicionamiento en % respecto a los módulos establecidos.</a:t>
            </a:r>
          </a:p>
          <a:p>
            <a:pPr marL="685800" indent="-685800" algn="just">
              <a:spcBef>
                <a:spcPts val="2400"/>
              </a:spcBef>
              <a:spcAft>
                <a:spcPts val="1800"/>
              </a:spcAft>
              <a:buClr>
                <a:srgbClr val="006D67"/>
              </a:buClr>
              <a:buFont typeface="Wingdings" panose="05000000000000000000" pitchFamily="2" charset="2"/>
              <a:buChar char="Ø"/>
              <a:defRPr/>
            </a:pPr>
            <a:r>
              <a:rPr lang="es-ES" sz="3600" b="1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Adquisición de bienes de equipo</a:t>
            </a:r>
            <a:r>
              <a:rPr lang="es-ES" sz="360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: no se consideran como subvencionables los elementos de transporte exterior (salvo vehículos especiales) y los bienes destinados al alquiler (</a:t>
            </a:r>
            <a:r>
              <a:rPr lang="es-ES" sz="3600" dirty="0" err="1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maq</a:t>
            </a:r>
            <a:r>
              <a:rPr lang="es-ES" sz="360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, herramientas o vehículos)</a:t>
            </a:r>
          </a:p>
          <a:p>
            <a:pPr marL="685800" indent="-685800" algn="just">
              <a:spcBef>
                <a:spcPts val="2400"/>
              </a:spcBef>
              <a:spcAft>
                <a:spcPts val="1800"/>
              </a:spcAft>
              <a:buClr>
                <a:srgbClr val="006D67"/>
              </a:buClr>
              <a:buFont typeface="Wingdings" panose="05000000000000000000" pitchFamily="2" charset="2"/>
              <a:buChar char="Ø"/>
              <a:defRPr/>
            </a:pPr>
            <a:r>
              <a:rPr lang="es-ES" sz="3600" b="1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Planificación, ingeniería del proyecto, dirección facultativa</a:t>
            </a:r>
            <a:r>
              <a:rPr lang="es-ES" sz="360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: la convocatoria establecerá un límite (%) respecto a la inversión subvencionable de otras partidas</a:t>
            </a:r>
            <a:r>
              <a:rPr lang="es-ES" sz="3600" b="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.</a:t>
            </a:r>
          </a:p>
          <a:p>
            <a:pPr marL="685800" indent="-685800" algn="just">
              <a:spcBef>
                <a:spcPts val="2400"/>
              </a:spcBef>
              <a:spcAft>
                <a:spcPts val="1800"/>
              </a:spcAft>
              <a:buClr>
                <a:srgbClr val="006D67"/>
              </a:buClr>
              <a:buFont typeface="Wingdings" panose="05000000000000000000" pitchFamily="2" charset="2"/>
              <a:buChar char="Ø"/>
              <a:defRPr/>
            </a:pPr>
            <a:r>
              <a:rPr lang="es-ES" sz="3600" b="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Otras </a:t>
            </a:r>
            <a:r>
              <a:rPr lang="es-ES" sz="3600" b="1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inversiones en activos fijos materiales</a:t>
            </a:r>
            <a:r>
              <a:rPr lang="es-ES" sz="3600" b="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. La convocatoria establecerá un tope máximo o módulos. </a:t>
            </a:r>
            <a:endParaRPr lang="es-ES" sz="3600" dirty="0">
              <a:solidFill>
                <a:sysClr val="windowText" lastClr="000000"/>
              </a:solidFill>
              <a:latin typeface="Franklin Gothic Book" panose="020B0503020102020204" pitchFamily="34" charset="0"/>
            </a:endParaRPr>
          </a:p>
          <a:p>
            <a:pPr marL="685800" indent="-685800" algn="just">
              <a:spcBef>
                <a:spcPts val="24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endParaRPr lang="es-ES" sz="4000" b="0" dirty="0">
              <a:solidFill>
                <a:sysClr val="windowText" lastClr="000000"/>
              </a:solidFill>
              <a:latin typeface="Franklin Gothic Book" panose="020B0503020102020204" pitchFamily="34" charset="0"/>
            </a:endParaRPr>
          </a:p>
          <a:p>
            <a:pPr marL="685800" lvl="0" indent="-685800" algn="just">
              <a:spcBef>
                <a:spcPts val="24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endParaRPr lang="es-ES" sz="4000" b="0" dirty="0">
              <a:solidFill>
                <a:sysClr val="windowText" lastClr="000000"/>
              </a:solidFill>
              <a:latin typeface="Franklin Gothic Book" panose="020B0503020102020204" pitchFamily="34" charset="0"/>
            </a:endParaRPr>
          </a:p>
          <a:p>
            <a:pPr marL="685800" lvl="0" indent="-685800" algn="just">
              <a:spcBef>
                <a:spcPts val="24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endParaRPr lang="es-ES" sz="4000" b="0" dirty="0">
              <a:solidFill>
                <a:sysClr val="windowText" lastClr="000000"/>
              </a:solidFill>
              <a:latin typeface="Franklin Gothic Book" panose="020B05030201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4000" b="0" i="0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98ACFE7-CE9D-11F6-8722-861D18C06CFF}"/>
              </a:ext>
            </a:extLst>
          </p:cNvPr>
          <p:cNvSpPr/>
          <p:nvPr/>
        </p:nvSpPr>
        <p:spPr>
          <a:xfrm>
            <a:off x="598106" y="1708656"/>
            <a:ext cx="5257571" cy="646331"/>
          </a:xfrm>
          <a:prstGeom prst="rect">
            <a:avLst/>
          </a:prstGeom>
          <a:solidFill>
            <a:srgbClr val="FBE781"/>
          </a:solidFill>
        </p:spPr>
        <p:txBody>
          <a:bodyPr wrap="square">
            <a:spAutoFit/>
          </a:bodyPr>
          <a:lstStyle/>
          <a:p>
            <a:r>
              <a:rPr lang="es-ES" sz="3600" b="1" dirty="0">
                <a:latin typeface="Franklin Gothic Book" panose="020B0503020102020204" pitchFamily="34" charset="0"/>
              </a:rPr>
              <a:t>Inversión Subvencionable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2FF635A-B7EE-011C-2E58-30A03C93E93D}"/>
              </a:ext>
            </a:extLst>
          </p:cNvPr>
          <p:cNvSpPr txBox="1"/>
          <p:nvPr/>
        </p:nvSpPr>
        <p:spPr>
          <a:xfrm>
            <a:off x="16969154" y="1649777"/>
            <a:ext cx="7414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>
                <a:latin typeface="Franklin Gothic Book" panose="020B0503020102020204" pitchFamily="34" charset="0"/>
              </a:rPr>
              <a:t>Realizados con posterioridad a la solicitud de la ayuda</a:t>
            </a:r>
          </a:p>
        </p:txBody>
      </p:sp>
      <p:sp>
        <p:nvSpPr>
          <p:cNvPr id="10" name="Título para subapartados…">
            <a:extLst>
              <a:ext uri="{FF2B5EF4-FFF2-40B4-BE49-F238E27FC236}">
                <a16:creationId xmlns:a16="http://schemas.microsoft.com/office/drawing/2014/main" id="{BC992CD6-F259-7E3D-0911-BF702A81F3F1}"/>
              </a:ext>
            </a:extLst>
          </p:cNvPr>
          <p:cNvSpPr txBox="1">
            <a:spLocks/>
          </p:cNvSpPr>
          <p:nvPr/>
        </p:nvSpPr>
        <p:spPr>
          <a:xfrm>
            <a:off x="0" y="-18927"/>
            <a:ext cx="24373859" cy="1600916"/>
          </a:xfrm>
          <a:prstGeom prst="rect">
            <a:avLst/>
          </a:prstGeom>
          <a:solidFill>
            <a:srgbClr val="05868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noAutofit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l" defTabSz="457200" hangingPunct="1"/>
            <a:r>
              <a:rPr lang="es-ES" sz="5000" b="1" dirty="0">
                <a:solidFill>
                  <a:schemeClr val="bg1"/>
                </a:solidFill>
                <a:latin typeface="Geogrotesque SemiBold"/>
              </a:rPr>
              <a:t>                Ayudas a Pequeños Proyectos de Inversión (2022)</a:t>
            </a:r>
            <a:endParaRPr lang="es-ES" sz="5000" b="1" dirty="0">
              <a:solidFill>
                <a:schemeClr val="bg1"/>
              </a:solidFill>
              <a:latin typeface="Geogrotesque SemiBold"/>
              <a:ea typeface="Geogrotesque SemiBold"/>
              <a:cs typeface="Geogrotesque SemiBold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7ADA25EA-70F1-F67E-8C94-7C1DEFB27A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6" y="430906"/>
            <a:ext cx="1732642" cy="720000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B5DA6DFD-5ECD-7310-C990-970F20046C87}"/>
              </a:ext>
            </a:extLst>
          </p:cNvPr>
          <p:cNvSpPr txBox="1"/>
          <p:nvPr/>
        </p:nvSpPr>
        <p:spPr>
          <a:xfrm>
            <a:off x="12977446" y="1009181"/>
            <a:ext cx="12380723" cy="452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es-ES" sz="2000" b="0" dirty="0">
                <a:solidFill>
                  <a:schemeClr val="bg2">
                    <a:lumMod val="75000"/>
                  </a:schemeClr>
                </a:solidFill>
                <a:latin typeface="Franklin Gothic Medium" panose="020B0603020102020204" pitchFamily="34" charset="0"/>
              </a:rPr>
              <a:t>Orden TED/1239/2022 Ayudas a </a:t>
            </a:r>
            <a:r>
              <a:rPr lang="es-ES" sz="2000" dirty="0">
                <a:solidFill>
                  <a:schemeClr val="bg2">
                    <a:lumMod val="75000"/>
                  </a:schemeClr>
                </a:solidFill>
                <a:latin typeface="Franklin Gothic Medium" panose="020B0603020102020204" pitchFamily="34" charset="0"/>
              </a:rPr>
              <a:t>pequeños proyectos de inversión que generen o mantengan empleo</a:t>
            </a:r>
            <a:endParaRPr kumimoji="0" lang="es-ES" sz="2000" b="0" i="0" u="none" strike="noStrike" cap="none" spc="0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FillTx/>
              <a:sym typeface="Helvetica Neue"/>
            </a:endParaRP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62B096DC-42E9-5BBE-7FE1-7A523CD6BEED}"/>
              </a:ext>
            </a:extLst>
          </p:cNvPr>
          <p:cNvSpPr/>
          <p:nvPr/>
        </p:nvSpPr>
        <p:spPr>
          <a:xfrm>
            <a:off x="14070564" y="3900698"/>
            <a:ext cx="7601220" cy="4235595"/>
          </a:xfrm>
          <a:prstGeom prst="roundRect">
            <a:avLst/>
          </a:prstGeom>
          <a:solidFill>
            <a:srgbClr val="FF0000">
              <a:alpha val="9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E2A9F57-F02A-2A37-09C0-0508797AFB69}"/>
              </a:ext>
            </a:extLst>
          </p:cNvPr>
          <p:cNvSpPr txBox="1"/>
          <p:nvPr/>
        </p:nvSpPr>
        <p:spPr>
          <a:xfrm>
            <a:off x="14468551" y="4447832"/>
            <a:ext cx="68052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>
                <a:solidFill>
                  <a:schemeClr val="bg1"/>
                </a:solidFill>
              </a:rPr>
              <a:t>MISMAS PARTIDAS / MÓDULOS Y TOPES QUE EN AYUDA A PROYECTOS EMPRESARIALES</a:t>
            </a:r>
          </a:p>
        </p:txBody>
      </p:sp>
    </p:spTree>
    <p:extLst>
      <p:ext uri="{BB962C8B-B14F-4D97-AF65-F5344CB8AC3E}">
        <p14:creationId xmlns:p14="http://schemas.microsoft.com/office/powerpoint/2010/main" val="28085074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12666641"/>
            <a:ext cx="24384000" cy="1049355"/>
            <a:chOff x="-946" y="12611745"/>
            <a:chExt cx="24384946" cy="940790"/>
          </a:xfrm>
        </p:grpSpPr>
        <p:grpSp>
          <p:nvGrpSpPr>
            <p:cNvPr id="5" name="Grupo 4"/>
            <p:cNvGrpSpPr/>
            <p:nvPr/>
          </p:nvGrpSpPr>
          <p:grpSpPr>
            <a:xfrm>
              <a:off x="5182684" y="12629827"/>
              <a:ext cx="19201316" cy="922708"/>
              <a:chOff x="5543628" y="12823463"/>
              <a:chExt cx="18840371" cy="922708"/>
            </a:xfrm>
          </p:grpSpPr>
          <p:sp>
            <p:nvSpPr>
              <p:cNvPr id="7" name="Rectángulo 6"/>
              <p:cNvSpPr/>
              <p:nvPr/>
            </p:nvSpPr>
            <p:spPr>
              <a:xfrm>
                <a:off x="5543628" y="12823463"/>
                <a:ext cx="18840371" cy="909601"/>
              </a:xfrm>
              <a:prstGeom prst="rect">
                <a:avLst/>
              </a:prstGeom>
              <a:solidFill>
                <a:srgbClr val="004B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371566">
                  <a:defRPr/>
                </a:pPr>
                <a:endParaRPr lang="es-ES" sz="27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pic>
            <p:nvPicPr>
              <p:cNvPr id="8" name="Imagen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47961" y="12823465"/>
                <a:ext cx="1312585" cy="922706"/>
              </a:xfrm>
              <a:prstGeom prst="rect">
                <a:avLst/>
              </a:prstGeom>
            </p:spPr>
          </p:pic>
        </p:grpSp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46" y="12611745"/>
              <a:ext cx="5179572" cy="927684"/>
            </a:xfrm>
            <a:prstGeom prst="rect">
              <a:avLst/>
            </a:prstGeom>
          </p:spPr>
        </p:pic>
      </p:grp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006CDBA6-2722-E04A-D8C7-BCC0BD28AAEB}"/>
              </a:ext>
            </a:extLst>
          </p:cNvPr>
          <p:cNvSpPr txBox="1">
            <a:spLocks/>
          </p:cNvSpPr>
          <p:nvPr/>
        </p:nvSpPr>
        <p:spPr>
          <a:xfrm>
            <a:off x="0" y="2474659"/>
            <a:ext cx="23071016" cy="96904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just">
              <a:spcBef>
                <a:spcPts val="2400"/>
              </a:spcBef>
              <a:spcAft>
                <a:spcPts val="1800"/>
              </a:spcAft>
              <a:buClr>
                <a:srgbClr val="006D67"/>
              </a:buClr>
              <a:buFont typeface="Wingdings" panose="05000000000000000000" pitchFamily="2" charset="2"/>
              <a:buChar char="Ø"/>
              <a:defRPr/>
            </a:pPr>
            <a:r>
              <a:rPr lang="es-ES" sz="3600" b="1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Activos inmateriales</a:t>
            </a:r>
            <a:r>
              <a:rPr lang="es-ES" sz="360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: vinculados a la producción y se encuentren asociados al proyecto. Inversiones en digitalización, innovación digital, adquisición software, elaboración o personalización de aplicaciones de software a medida, patentes, licencias explotación, conocimientos técnicos, derechos de explotación. </a:t>
            </a:r>
          </a:p>
          <a:p>
            <a:pPr marL="1371600" lvl="1" indent="-685800" algn="just">
              <a:spcBef>
                <a:spcPts val="1800"/>
              </a:spcBef>
              <a:spcAft>
                <a:spcPts val="1800"/>
              </a:spcAft>
              <a:buClr>
                <a:srgbClr val="006D67"/>
              </a:buClr>
              <a:buFont typeface="Wingdings" panose="05000000000000000000" pitchFamily="2" charset="2"/>
              <a:buChar char="Ø"/>
              <a:defRPr/>
            </a:pPr>
            <a:r>
              <a:rPr lang="es-ES" sz="320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No elegible alquiler licencia software.</a:t>
            </a:r>
          </a:p>
          <a:p>
            <a:pPr marL="1371600" lvl="1" indent="-685800" algn="just">
              <a:spcBef>
                <a:spcPts val="1800"/>
              </a:spcBef>
              <a:spcAft>
                <a:spcPts val="1800"/>
              </a:spcAft>
              <a:buClr>
                <a:srgbClr val="006D67"/>
              </a:buClr>
              <a:buFont typeface="Wingdings" panose="05000000000000000000" pitchFamily="2" charset="2"/>
              <a:buChar char="Ø"/>
              <a:defRPr/>
            </a:pPr>
            <a:r>
              <a:rPr lang="es-ES" sz="320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Serán explotados únicamente en el establecimiento beneficiario de la ayuda.</a:t>
            </a:r>
          </a:p>
          <a:p>
            <a:pPr marL="1371600" lvl="1" indent="-685800" algn="just">
              <a:spcBef>
                <a:spcPts val="1800"/>
              </a:spcBef>
              <a:spcAft>
                <a:spcPts val="1800"/>
              </a:spcAft>
              <a:buClr>
                <a:srgbClr val="006D67"/>
              </a:buClr>
              <a:buFont typeface="Wingdings" panose="05000000000000000000" pitchFamily="2" charset="2"/>
              <a:buChar char="Ø"/>
              <a:defRPr/>
            </a:pPr>
            <a:r>
              <a:rPr lang="es-ES" sz="320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Serán considerados como elementos del activo amortizables.</a:t>
            </a:r>
          </a:p>
          <a:p>
            <a:pPr marL="1371600" lvl="1" indent="-685800" algn="just">
              <a:spcBef>
                <a:spcPts val="1800"/>
              </a:spcBef>
              <a:spcAft>
                <a:spcPts val="1800"/>
              </a:spcAft>
              <a:buClr>
                <a:srgbClr val="006D67"/>
              </a:buClr>
              <a:buFont typeface="Wingdings" panose="05000000000000000000" pitchFamily="2" charset="2"/>
              <a:buChar char="Ø"/>
              <a:defRPr/>
            </a:pPr>
            <a:r>
              <a:rPr lang="es-ES" sz="320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Serán adquiridos a un tercero en las condiciones de mercado.</a:t>
            </a:r>
          </a:p>
          <a:p>
            <a:pPr marL="1371600" lvl="1" indent="-685800" algn="just">
              <a:spcBef>
                <a:spcPts val="1800"/>
              </a:spcBef>
              <a:spcAft>
                <a:spcPts val="1800"/>
              </a:spcAft>
              <a:buClr>
                <a:srgbClr val="006D67"/>
              </a:buClr>
              <a:buFont typeface="Wingdings" panose="05000000000000000000" pitchFamily="2" charset="2"/>
              <a:buChar char="Ø"/>
              <a:defRPr/>
            </a:pPr>
            <a:r>
              <a:rPr lang="es-ES" sz="320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Figurarán en el activo de la empresa y permanecerán en el establecimiento mínimo 5 años o 3 años para una pyme</a:t>
            </a:r>
          </a:p>
          <a:p>
            <a:pPr marL="1371600" lvl="1" indent="-685800" algn="just">
              <a:spcBef>
                <a:spcPts val="1800"/>
              </a:spcBef>
              <a:spcAft>
                <a:spcPts val="1800"/>
              </a:spcAft>
              <a:buClr>
                <a:srgbClr val="006D67"/>
              </a:buClr>
              <a:buFont typeface="Wingdings" panose="05000000000000000000" pitchFamily="2" charset="2"/>
              <a:buChar char="Ø"/>
              <a:defRPr/>
            </a:pPr>
            <a:r>
              <a:rPr lang="es-ES" sz="320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Gran empresa: Estos costes únicamente serán subvencionables hasta el límite del 50% del total de los costes de inversión subvencionable del proyecto para la inversión inicial.</a:t>
            </a:r>
          </a:p>
          <a:p>
            <a:pPr marL="685800" indent="-685800" algn="just">
              <a:spcBef>
                <a:spcPts val="2400"/>
              </a:spcBef>
              <a:spcAft>
                <a:spcPts val="1800"/>
              </a:spcAft>
              <a:buClr>
                <a:srgbClr val="006D67"/>
              </a:buClr>
              <a:buFont typeface="Wingdings" panose="05000000000000000000" pitchFamily="2" charset="2"/>
              <a:buChar char="Ø"/>
              <a:defRPr/>
            </a:pPr>
            <a:r>
              <a:rPr lang="es-ES" sz="320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Activos de primer uso o primera adquisición. Activos que No sean de primer uso o Primera Adquisición ( adquirido a precio de mercado con certificador de tasador oficial). (Segunda mano. No excluida Gran empresa)</a:t>
            </a:r>
          </a:p>
          <a:p>
            <a:pPr marL="685800" indent="-685800" algn="just">
              <a:spcBef>
                <a:spcPts val="2400"/>
              </a:spcBef>
              <a:spcAft>
                <a:spcPts val="1800"/>
              </a:spcAft>
              <a:buClr>
                <a:srgbClr val="006D67"/>
              </a:buClr>
              <a:buFont typeface="Wingdings" panose="05000000000000000000" pitchFamily="2" charset="2"/>
              <a:buChar char="Ø"/>
              <a:defRPr/>
            </a:pPr>
            <a:r>
              <a:rPr lang="es-ES" sz="320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Los activos permanecerán en el establecimiento mínimo 5 años o 3 años para una pyme.</a:t>
            </a:r>
          </a:p>
          <a:p>
            <a:pPr marL="1371600" lvl="1" indent="-685800" algn="just">
              <a:spcBef>
                <a:spcPts val="2400"/>
              </a:spcBef>
              <a:spcAft>
                <a:spcPts val="1800"/>
              </a:spcAft>
              <a:buClr>
                <a:srgbClr val="006D67"/>
              </a:buClr>
              <a:buFont typeface="Wingdings" panose="05000000000000000000" pitchFamily="2" charset="2"/>
              <a:buChar char="Ø"/>
              <a:defRPr/>
            </a:pPr>
            <a:endParaRPr lang="es-ES" sz="3200" dirty="0">
              <a:solidFill>
                <a:sysClr val="windowText" lastClr="000000"/>
              </a:solidFill>
              <a:latin typeface="Franklin Gothic Book" panose="020B0503020102020204" pitchFamily="34" charset="0"/>
            </a:endParaRPr>
          </a:p>
          <a:p>
            <a:pPr marL="685800" indent="-685800" algn="just">
              <a:spcBef>
                <a:spcPts val="24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endParaRPr lang="es-ES" sz="4000" b="0" dirty="0">
              <a:solidFill>
                <a:sysClr val="windowText" lastClr="000000"/>
              </a:solidFill>
              <a:latin typeface="Franklin Gothic Book" panose="020B0503020102020204" pitchFamily="34" charset="0"/>
            </a:endParaRPr>
          </a:p>
          <a:p>
            <a:pPr marL="685800" lvl="0" indent="-685800" algn="just">
              <a:spcBef>
                <a:spcPts val="24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endParaRPr lang="es-ES" sz="4000" b="0" dirty="0">
              <a:solidFill>
                <a:sysClr val="windowText" lastClr="000000"/>
              </a:solidFill>
              <a:latin typeface="Franklin Gothic Book" panose="020B0503020102020204" pitchFamily="34" charset="0"/>
            </a:endParaRPr>
          </a:p>
          <a:p>
            <a:pPr marL="685800" lvl="0" indent="-685800" algn="just">
              <a:spcBef>
                <a:spcPts val="24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endParaRPr lang="es-ES" sz="4000" b="0" dirty="0">
              <a:solidFill>
                <a:sysClr val="windowText" lastClr="000000"/>
              </a:solidFill>
              <a:latin typeface="Franklin Gothic Book" panose="020B05030201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4000" b="0" i="0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98ACFE7-CE9D-11F6-8722-861D18C06CFF}"/>
              </a:ext>
            </a:extLst>
          </p:cNvPr>
          <p:cNvSpPr/>
          <p:nvPr/>
        </p:nvSpPr>
        <p:spPr>
          <a:xfrm>
            <a:off x="598106" y="1708656"/>
            <a:ext cx="5257571" cy="646331"/>
          </a:xfrm>
          <a:prstGeom prst="rect">
            <a:avLst/>
          </a:prstGeom>
          <a:solidFill>
            <a:srgbClr val="FBE781"/>
          </a:solidFill>
        </p:spPr>
        <p:txBody>
          <a:bodyPr wrap="square">
            <a:spAutoFit/>
          </a:bodyPr>
          <a:lstStyle/>
          <a:p>
            <a:r>
              <a:rPr lang="es-ES" sz="3600" b="1" dirty="0">
                <a:latin typeface="Franklin Gothic Book" panose="020B0503020102020204" pitchFamily="34" charset="0"/>
              </a:rPr>
              <a:t>Inversión Subvencionable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2FF635A-B7EE-011C-2E58-30A03C93E93D}"/>
              </a:ext>
            </a:extLst>
          </p:cNvPr>
          <p:cNvSpPr txBox="1"/>
          <p:nvPr/>
        </p:nvSpPr>
        <p:spPr>
          <a:xfrm>
            <a:off x="16969154" y="1649777"/>
            <a:ext cx="7414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>
                <a:latin typeface="Franklin Gothic Book" panose="020B0503020102020204" pitchFamily="34" charset="0"/>
              </a:rPr>
              <a:t>Realizados con posterioridad a la solicitud de la ayuda</a:t>
            </a:r>
          </a:p>
        </p:txBody>
      </p:sp>
      <p:sp>
        <p:nvSpPr>
          <p:cNvPr id="10" name="Título para subapartados…">
            <a:extLst>
              <a:ext uri="{FF2B5EF4-FFF2-40B4-BE49-F238E27FC236}">
                <a16:creationId xmlns:a16="http://schemas.microsoft.com/office/drawing/2014/main" id="{A5799EB0-A5A3-F6E1-9E41-22426F714513}"/>
              </a:ext>
            </a:extLst>
          </p:cNvPr>
          <p:cNvSpPr txBox="1">
            <a:spLocks/>
          </p:cNvSpPr>
          <p:nvPr/>
        </p:nvSpPr>
        <p:spPr>
          <a:xfrm>
            <a:off x="0" y="-18927"/>
            <a:ext cx="24373859" cy="1600916"/>
          </a:xfrm>
          <a:prstGeom prst="rect">
            <a:avLst/>
          </a:prstGeom>
          <a:solidFill>
            <a:srgbClr val="05868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noAutofit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l" defTabSz="457200" hangingPunct="1"/>
            <a:r>
              <a:rPr lang="es-ES" sz="5000" b="1" dirty="0">
                <a:solidFill>
                  <a:schemeClr val="bg1"/>
                </a:solidFill>
                <a:latin typeface="Geogrotesque SemiBold"/>
              </a:rPr>
              <a:t>                Ayudas a Pequeños Proyectos de Inversión (2022)</a:t>
            </a:r>
            <a:endParaRPr lang="es-ES" sz="5000" b="1" dirty="0">
              <a:solidFill>
                <a:schemeClr val="bg1"/>
              </a:solidFill>
              <a:latin typeface="Geogrotesque SemiBold"/>
              <a:ea typeface="Geogrotesque SemiBold"/>
              <a:cs typeface="Geogrotesque SemiBold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DD17F63D-CEF9-D168-5436-ED186C5AED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6" y="430906"/>
            <a:ext cx="1732642" cy="720000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B0B93C46-F8FC-7FBF-1E56-F8A3657F6578}"/>
              </a:ext>
            </a:extLst>
          </p:cNvPr>
          <p:cNvSpPr txBox="1"/>
          <p:nvPr/>
        </p:nvSpPr>
        <p:spPr>
          <a:xfrm>
            <a:off x="12977446" y="1009181"/>
            <a:ext cx="12380723" cy="452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es-ES" sz="2000" b="0" dirty="0">
                <a:solidFill>
                  <a:schemeClr val="bg2">
                    <a:lumMod val="75000"/>
                  </a:schemeClr>
                </a:solidFill>
                <a:latin typeface="Franklin Gothic Medium" panose="020B0603020102020204" pitchFamily="34" charset="0"/>
              </a:rPr>
              <a:t>Orden TED/1239/2022 Ayudas a </a:t>
            </a:r>
            <a:r>
              <a:rPr lang="es-ES" sz="2000" dirty="0">
                <a:solidFill>
                  <a:schemeClr val="bg2">
                    <a:lumMod val="75000"/>
                  </a:schemeClr>
                </a:solidFill>
                <a:latin typeface="Franklin Gothic Medium" panose="020B0603020102020204" pitchFamily="34" charset="0"/>
              </a:rPr>
              <a:t>pequeños proyectos de inversión que generen o mantengan empleo</a:t>
            </a:r>
            <a:endParaRPr kumimoji="0" lang="es-ES" sz="2000" b="0" i="0" u="none" strike="noStrike" cap="none" spc="0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FillTx/>
              <a:sym typeface="Helvetica Neue"/>
            </a:endParaRP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0BEC2831-24B6-BE71-6657-68EEB0A4FFCC}"/>
              </a:ext>
            </a:extLst>
          </p:cNvPr>
          <p:cNvSpPr/>
          <p:nvPr/>
        </p:nvSpPr>
        <p:spPr>
          <a:xfrm>
            <a:off x="14070564" y="3900698"/>
            <a:ext cx="7601220" cy="4235595"/>
          </a:xfrm>
          <a:prstGeom prst="roundRect">
            <a:avLst/>
          </a:prstGeom>
          <a:solidFill>
            <a:srgbClr val="FF0000">
              <a:alpha val="9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F1C082A-23D4-CE34-F7DB-80959F0557C9}"/>
              </a:ext>
            </a:extLst>
          </p:cNvPr>
          <p:cNvSpPr txBox="1"/>
          <p:nvPr/>
        </p:nvSpPr>
        <p:spPr>
          <a:xfrm>
            <a:off x="14468551" y="4447832"/>
            <a:ext cx="68052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>
                <a:solidFill>
                  <a:schemeClr val="bg1"/>
                </a:solidFill>
              </a:rPr>
              <a:t>MISMAS PARTIDAS / MÓDULOS Y TOPES QUE EN AYUDA A PROYECTOS EMPRESARIALES</a:t>
            </a:r>
          </a:p>
        </p:txBody>
      </p:sp>
    </p:spTree>
    <p:extLst>
      <p:ext uri="{BB962C8B-B14F-4D97-AF65-F5344CB8AC3E}">
        <p14:creationId xmlns:p14="http://schemas.microsoft.com/office/powerpoint/2010/main" val="39429866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12666641"/>
            <a:ext cx="24384000" cy="1049355"/>
            <a:chOff x="-946" y="12611745"/>
            <a:chExt cx="24384946" cy="940790"/>
          </a:xfrm>
        </p:grpSpPr>
        <p:grpSp>
          <p:nvGrpSpPr>
            <p:cNvPr id="5" name="Grupo 4"/>
            <p:cNvGrpSpPr/>
            <p:nvPr/>
          </p:nvGrpSpPr>
          <p:grpSpPr>
            <a:xfrm>
              <a:off x="5182684" y="12629827"/>
              <a:ext cx="19201316" cy="922708"/>
              <a:chOff x="5543628" y="12823463"/>
              <a:chExt cx="18840371" cy="922708"/>
            </a:xfrm>
          </p:grpSpPr>
          <p:sp>
            <p:nvSpPr>
              <p:cNvPr id="7" name="Rectángulo 6"/>
              <p:cNvSpPr/>
              <p:nvPr/>
            </p:nvSpPr>
            <p:spPr>
              <a:xfrm>
                <a:off x="5543628" y="12823463"/>
                <a:ext cx="18840371" cy="909601"/>
              </a:xfrm>
              <a:prstGeom prst="rect">
                <a:avLst/>
              </a:prstGeom>
              <a:solidFill>
                <a:srgbClr val="004B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371566">
                  <a:defRPr/>
                </a:pPr>
                <a:endParaRPr lang="es-ES" sz="27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pic>
            <p:nvPicPr>
              <p:cNvPr id="8" name="Imagen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47961" y="12823465"/>
                <a:ext cx="1312585" cy="922706"/>
              </a:xfrm>
              <a:prstGeom prst="rect">
                <a:avLst/>
              </a:prstGeom>
            </p:spPr>
          </p:pic>
        </p:grpSp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46" y="12611745"/>
              <a:ext cx="5179572" cy="92768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E44C149-4304-C880-6C87-F578B4117826}"/>
              </a:ext>
            </a:extLst>
          </p:cNvPr>
          <p:cNvSpPr/>
          <p:nvPr/>
        </p:nvSpPr>
        <p:spPr>
          <a:xfrm>
            <a:off x="598106" y="1708656"/>
            <a:ext cx="8299709" cy="646331"/>
          </a:xfrm>
          <a:prstGeom prst="rect">
            <a:avLst/>
          </a:prstGeom>
          <a:solidFill>
            <a:srgbClr val="FBE781"/>
          </a:solidFill>
        </p:spPr>
        <p:txBody>
          <a:bodyPr wrap="square">
            <a:spAutoFit/>
          </a:bodyPr>
          <a:lstStyle/>
          <a:p>
            <a:r>
              <a:rPr lang="es-ES" sz="3600" b="1" dirty="0">
                <a:latin typeface="Franklin Gothic Book" panose="020B0503020102020204" pitchFamily="34" charset="0"/>
              </a:rPr>
              <a:t>Criterios de Priorización de los Proyectos</a:t>
            </a:r>
          </a:p>
        </p:txBody>
      </p:sp>
      <p:sp>
        <p:nvSpPr>
          <p:cNvPr id="10" name="Título para subapartados…">
            <a:extLst>
              <a:ext uri="{FF2B5EF4-FFF2-40B4-BE49-F238E27FC236}">
                <a16:creationId xmlns:a16="http://schemas.microsoft.com/office/drawing/2014/main" id="{6E02AA62-75EC-E00C-F042-D8BFBA925B31}"/>
              </a:ext>
            </a:extLst>
          </p:cNvPr>
          <p:cNvSpPr txBox="1">
            <a:spLocks/>
          </p:cNvSpPr>
          <p:nvPr/>
        </p:nvSpPr>
        <p:spPr>
          <a:xfrm>
            <a:off x="0" y="-18927"/>
            <a:ext cx="24373859" cy="1600916"/>
          </a:xfrm>
          <a:prstGeom prst="rect">
            <a:avLst/>
          </a:prstGeom>
          <a:solidFill>
            <a:srgbClr val="05868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noAutofit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l" defTabSz="457200" hangingPunct="1"/>
            <a:r>
              <a:rPr lang="es-ES" sz="5000" b="1" dirty="0">
                <a:solidFill>
                  <a:schemeClr val="bg1"/>
                </a:solidFill>
                <a:latin typeface="Geogrotesque SemiBold"/>
              </a:rPr>
              <a:t>                Ayudas a Pequeños Proyectos de Inversión (2022)</a:t>
            </a:r>
            <a:endParaRPr lang="es-ES" sz="5000" b="1" dirty="0">
              <a:solidFill>
                <a:schemeClr val="bg1"/>
              </a:solidFill>
              <a:latin typeface="Geogrotesque SemiBold"/>
              <a:ea typeface="Geogrotesque SemiBold"/>
              <a:cs typeface="Geogrotesque SemiBold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67D85510-E785-1033-E995-C7BED81D01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6" y="430906"/>
            <a:ext cx="1732642" cy="72000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E2F9F27-D286-E64A-5BCE-14278B0976BC}"/>
              </a:ext>
            </a:extLst>
          </p:cNvPr>
          <p:cNvSpPr txBox="1"/>
          <p:nvPr/>
        </p:nvSpPr>
        <p:spPr>
          <a:xfrm>
            <a:off x="12977446" y="1009181"/>
            <a:ext cx="12380723" cy="452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es-ES" sz="2000" b="0" dirty="0">
                <a:solidFill>
                  <a:schemeClr val="bg2">
                    <a:lumMod val="75000"/>
                  </a:schemeClr>
                </a:solidFill>
                <a:latin typeface="Franklin Gothic Medium" panose="020B0603020102020204" pitchFamily="34" charset="0"/>
              </a:rPr>
              <a:t>Orden TED/1239/2022 Ayudas a </a:t>
            </a:r>
            <a:r>
              <a:rPr lang="es-ES" sz="2000" dirty="0">
                <a:solidFill>
                  <a:schemeClr val="bg2">
                    <a:lumMod val="75000"/>
                  </a:schemeClr>
                </a:solidFill>
                <a:latin typeface="Franklin Gothic Medium" panose="020B0603020102020204" pitchFamily="34" charset="0"/>
              </a:rPr>
              <a:t>pequeños proyectos de inversión que generen o mantengan empleo</a:t>
            </a:r>
            <a:endParaRPr kumimoji="0" lang="es-ES" sz="2000" b="0" i="0" u="none" strike="noStrike" cap="none" spc="0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FillTx/>
              <a:sym typeface="Helvetica Neue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2923AEA-8E45-C488-1DF6-1D22DE9AA5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233066"/>
              </p:ext>
            </p:extLst>
          </p:nvPr>
        </p:nvGraphicFramePr>
        <p:xfrm>
          <a:off x="1509824" y="2610097"/>
          <a:ext cx="20754754" cy="985733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7289811">
                  <a:extLst>
                    <a:ext uri="{9D8B030D-6E8A-4147-A177-3AD203B41FA5}">
                      <a16:colId xmlns:a16="http://schemas.microsoft.com/office/drawing/2014/main" val="1234324274"/>
                    </a:ext>
                  </a:extLst>
                </a:gridCol>
                <a:gridCol w="3464943">
                  <a:extLst>
                    <a:ext uri="{9D8B030D-6E8A-4147-A177-3AD203B41FA5}">
                      <a16:colId xmlns:a16="http://schemas.microsoft.com/office/drawing/2014/main" val="3241570636"/>
                    </a:ext>
                  </a:extLst>
                </a:gridCol>
              </a:tblGrid>
              <a:tr h="13547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" sz="3500" b="1" dirty="0">
                          <a:effectLst/>
                          <a:latin typeface="Franklin Gothic Book" panose="020B0503020102020204" pitchFamily="34" charset="0"/>
                          <a:cs typeface="Calibri" panose="020F0502020204030204" pitchFamily="34" charset="0"/>
                        </a:rPr>
                        <a:t>Criterio</a:t>
                      </a:r>
                      <a:endParaRPr lang="es-ES" sz="3500" b="1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" sz="3500" b="1" dirty="0">
                          <a:effectLst/>
                          <a:latin typeface="Franklin Gothic Book" panose="020B0503020102020204" pitchFamily="34" charset="0"/>
                          <a:cs typeface="Calibri" panose="020F0502020204030204" pitchFamily="34" charset="0"/>
                        </a:rPr>
                        <a:t>Ponderación máxima</a:t>
                      </a:r>
                      <a:endParaRPr lang="es-ES" sz="3500" b="1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022906"/>
                  </a:ext>
                </a:extLst>
              </a:tr>
              <a:tr h="2026795">
                <a:tc>
                  <a:txBody>
                    <a:bodyPr/>
                    <a:lstStyle/>
                    <a:p>
                      <a:pPr marL="514350" lvl="0" indent="-514350" algn="just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es-ES" sz="3500" b="1" dirty="0">
                          <a:effectLst/>
                          <a:latin typeface="Franklin Gothic Book" panose="020B0503020102020204" pitchFamily="34" charset="0"/>
                          <a:cs typeface="Calibri" panose="020F0502020204030204" pitchFamily="34" charset="0"/>
                        </a:rPr>
                        <a:t>Localización del proyecto 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buFont typeface="+mj-lt"/>
                        <a:buNone/>
                      </a:pPr>
                      <a:r>
                        <a:rPr lang="es-ES" sz="3500" b="0" dirty="0">
                          <a:effectLst/>
                          <a:latin typeface="Franklin Gothic Book" panose="020B0503020102020204" pitchFamily="34" charset="0"/>
                          <a:cs typeface="Calibri" panose="020F0502020204030204" pitchFamily="34" charset="0"/>
                        </a:rPr>
                        <a:t>Localizaciones afectadas por el cierre CT y minas: Andorra, Estercuel, Foz Calanda y Ariño 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" sz="3500" b="1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 puntos</a:t>
                      </a: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3148483224"/>
                  </a:ext>
                </a:extLst>
              </a:tr>
              <a:tr h="2534401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buFont typeface="+mj-lt"/>
                        <a:buNone/>
                      </a:pPr>
                      <a:r>
                        <a:rPr lang="es-ES" sz="3500" b="1" dirty="0">
                          <a:effectLst/>
                          <a:latin typeface="Franklin Gothic Book" panose="020B0503020102020204" pitchFamily="34" charset="0"/>
                          <a:cs typeface="Calibri" panose="020F0502020204030204" pitchFamily="34" charset="0"/>
                        </a:rPr>
                        <a:t>2. Capacidad de generación de empleo</a:t>
                      </a: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s-ES" sz="3500" dirty="0">
                          <a:effectLst/>
                          <a:latin typeface="Franklin Gothic Book" panose="020B0503020102020204" pitchFamily="34" charset="0"/>
                          <a:cs typeface="Calibri" panose="020F0502020204030204" pitchFamily="34" charset="0"/>
                        </a:rPr>
                        <a:t>Se priorizarán los proyectos con mayor capacidad de </a:t>
                      </a:r>
                      <a:r>
                        <a:rPr lang="es-ES" sz="3500" u="sng" dirty="0">
                          <a:effectLst/>
                          <a:latin typeface="Franklin Gothic Book" panose="020B0503020102020204" pitchFamily="34" charset="0"/>
                          <a:cs typeface="Calibri" panose="020F0502020204030204" pitchFamily="34" charset="0"/>
                        </a:rPr>
                        <a:t>creación de puestos de trabajo</a:t>
                      </a:r>
                      <a:r>
                        <a:rPr lang="es-ES" sz="3500" dirty="0">
                          <a:effectLst/>
                          <a:latin typeface="Franklin Gothic Book" panose="020B0503020102020204" pitchFamily="34" charset="0"/>
                          <a:cs typeface="Calibri" panose="020F0502020204030204" pitchFamily="34" charset="0"/>
                        </a:rPr>
                        <a:t>, los proyectos que creen empleo </a:t>
                      </a:r>
                      <a:r>
                        <a:rPr lang="es-ES" sz="3500" u="sng" dirty="0">
                          <a:effectLst/>
                          <a:latin typeface="Franklin Gothic Book" panose="020B0503020102020204" pitchFamily="34" charset="0"/>
                          <a:cs typeface="Calibri" panose="020F0502020204030204" pitchFamily="34" charset="0"/>
                        </a:rPr>
                        <a:t>femenino, juvenil, de mayores de 45 años</a:t>
                      </a:r>
                      <a:r>
                        <a:rPr lang="es-ES" sz="3500" dirty="0">
                          <a:effectLst/>
                          <a:latin typeface="Franklin Gothic Book" panose="020B0503020102020204" pitchFamily="34" charset="0"/>
                          <a:cs typeface="Calibri" panose="020F0502020204030204" pitchFamily="34" charset="0"/>
                        </a:rPr>
                        <a:t>, de personas con </a:t>
                      </a:r>
                      <a:r>
                        <a:rPr lang="es-ES" sz="3500" u="sng" dirty="0">
                          <a:effectLst/>
                          <a:latin typeface="Franklin Gothic Book" panose="020B0503020102020204" pitchFamily="34" charset="0"/>
                          <a:cs typeface="Calibri" panose="020F0502020204030204" pitchFamily="34" charset="0"/>
                        </a:rPr>
                        <a:t>discapacidad</a:t>
                      </a:r>
                      <a:r>
                        <a:rPr lang="es-ES" sz="3500" dirty="0">
                          <a:effectLst/>
                          <a:latin typeface="Franklin Gothic Book" panose="020B0503020102020204" pitchFamily="34" charset="0"/>
                          <a:cs typeface="Calibri" panose="020F0502020204030204" pitchFamily="34" charset="0"/>
                        </a:rPr>
                        <a:t>, e inscritas en las </a:t>
                      </a:r>
                      <a:r>
                        <a:rPr lang="es-ES" sz="3500" u="sng" dirty="0">
                          <a:effectLst/>
                          <a:latin typeface="Franklin Gothic Book" panose="020B0503020102020204" pitchFamily="34" charset="0"/>
                          <a:cs typeface="Calibri" panose="020F0502020204030204" pitchFamily="34" charset="0"/>
                        </a:rPr>
                        <a:t>Bolsas de trabajo del ITJ</a:t>
                      </a:r>
                      <a:r>
                        <a:rPr lang="es-ES" sz="3500" dirty="0">
                          <a:effectLst/>
                          <a:latin typeface="Franklin Gothic Book" panose="020B050302010202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s-ES" sz="35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" sz="3500" b="1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 puntos</a:t>
                      </a: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209454079"/>
                  </a:ext>
                </a:extLst>
              </a:tr>
              <a:tr h="157186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buFont typeface="+mj-lt"/>
                        <a:buNone/>
                      </a:pPr>
                      <a:r>
                        <a:rPr lang="es-ES" sz="3500" b="1" dirty="0">
                          <a:effectLst/>
                          <a:latin typeface="Franklin Gothic Book" panose="020B0503020102020204" pitchFamily="34" charset="0"/>
                          <a:cs typeface="Calibri" panose="020F0502020204030204" pitchFamily="34" charset="0"/>
                        </a:rPr>
                        <a:t>3. Dimensión de la empresa</a:t>
                      </a: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s-ES" sz="3500" dirty="0">
                          <a:effectLst/>
                          <a:latin typeface="Franklin Gothic Book" panose="020B0503020102020204" pitchFamily="34" charset="0"/>
                          <a:cs typeface="Calibri" panose="020F0502020204030204" pitchFamily="34" charset="0"/>
                        </a:rPr>
                        <a:t>Se priorizarán los proyectos de </a:t>
                      </a:r>
                      <a:r>
                        <a:rPr lang="es-ES" sz="3500" u="sng" dirty="0">
                          <a:effectLst/>
                          <a:latin typeface="Franklin Gothic Book" panose="020B0503020102020204" pitchFamily="34" charset="0"/>
                          <a:cs typeface="Calibri" panose="020F0502020204030204" pitchFamily="34" charset="0"/>
                        </a:rPr>
                        <a:t>pequeñas</a:t>
                      </a:r>
                      <a:r>
                        <a:rPr lang="es-ES" sz="3500" dirty="0">
                          <a:effectLst/>
                          <a:latin typeface="Franklin Gothic Book" panose="020B0503020102020204" pitchFamily="34" charset="0"/>
                          <a:cs typeface="Calibri" panose="020F0502020204030204" pitchFamily="34" charset="0"/>
                        </a:rPr>
                        <a:t> empresas y </a:t>
                      </a:r>
                      <a:r>
                        <a:rPr lang="es-ES" sz="3500" u="sng" dirty="0">
                          <a:effectLst/>
                          <a:latin typeface="Franklin Gothic Book" panose="020B0503020102020204" pitchFamily="34" charset="0"/>
                          <a:cs typeface="Calibri" panose="020F0502020204030204" pitchFamily="34" charset="0"/>
                        </a:rPr>
                        <a:t>medianas</a:t>
                      </a:r>
                      <a:r>
                        <a:rPr lang="es-ES" sz="3500" dirty="0">
                          <a:effectLst/>
                          <a:latin typeface="Franklin Gothic Book" panose="020B0503020102020204" pitchFamily="34" charset="0"/>
                          <a:cs typeface="Calibri" panose="020F0502020204030204" pitchFamily="34" charset="0"/>
                        </a:rPr>
                        <a:t> empresas.</a:t>
                      </a:r>
                      <a:endParaRPr lang="es-ES" sz="35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" sz="3500" b="1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 puntos</a:t>
                      </a: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3835749426"/>
                  </a:ext>
                </a:extLst>
              </a:tr>
              <a:tr h="202750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buFont typeface="+mj-lt"/>
                        <a:buNone/>
                      </a:pPr>
                      <a:r>
                        <a:rPr lang="es-ES" sz="3500" b="1" dirty="0">
                          <a:effectLst/>
                          <a:latin typeface="Franklin Gothic Book" panose="020B0503020102020204" pitchFamily="34" charset="0"/>
                          <a:cs typeface="Calibri" panose="020F0502020204030204" pitchFamily="34" charset="0"/>
                        </a:rPr>
                        <a:t>4. Efectos inducidos y externalidades</a:t>
                      </a: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s-ES" sz="3500" dirty="0">
                          <a:effectLst/>
                          <a:latin typeface="Franklin Gothic Book" panose="020B0503020102020204" pitchFamily="34" charset="0"/>
                          <a:cs typeface="Calibri" panose="020F0502020204030204" pitchFamily="34" charset="0"/>
                        </a:rPr>
                        <a:t>Se priorizarán los proyectos caracterizados por su </a:t>
                      </a:r>
                      <a:r>
                        <a:rPr lang="es-ES" sz="3500" u="sng" dirty="0">
                          <a:effectLst/>
                          <a:latin typeface="Franklin Gothic Book" panose="020B0503020102020204" pitchFamily="34" charset="0"/>
                          <a:cs typeface="Calibri" panose="020F0502020204030204" pitchFamily="34" charset="0"/>
                        </a:rPr>
                        <a:t>sostenibilidad ambiental </a:t>
                      </a:r>
                      <a:r>
                        <a:rPr lang="es-ES" sz="3500" dirty="0">
                          <a:effectLst/>
                          <a:latin typeface="Franklin Gothic Book" panose="020B0503020102020204" pitchFamily="34" charset="0"/>
                          <a:cs typeface="Calibri" panose="020F0502020204030204" pitchFamily="34" charset="0"/>
                        </a:rPr>
                        <a:t>y </a:t>
                      </a:r>
                      <a:r>
                        <a:rPr lang="es-ES" sz="3500" u="sng" dirty="0">
                          <a:effectLst/>
                          <a:latin typeface="Franklin Gothic Book" panose="020B0503020102020204" pitchFamily="34" charset="0"/>
                          <a:cs typeface="Calibri" panose="020F0502020204030204" pitchFamily="34" charset="0"/>
                        </a:rPr>
                        <a:t>economía circular</a:t>
                      </a:r>
                      <a:r>
                        <a:rPr lang="es-ES" sz="3500" dirty="0">
                          <a:effectLst/>
                          <a:latin typeface="Franklin Gothic Book" panose="020B0503020102020204" pitchFamily="34" charset="0"/>
                          <a:cs typeface="Calibri" panose="020F0502020204030204" pitchFamily="34" charset="0"/>
                        </a:rPr>
                        <a:t>, su </a:t>
                      </a:r>
                      <a:r>
                        <a:rPr lang="es-ES" sz="3500" u="sng" dirty="0">
                          <a:effectLst/>
                          <a:latin typeface="Franklin Gothic Book" panose="020B0503020102020204" pitchFamily="34" charset="0"/>
                          <a:cs typeface="Calibri" panose="020F0502020204030204" pitchFamily="34" charset="0"/>
                        </a:rPr>
                        <a:t>sostenibilidad social</a:t>
                      </a:r>
                      <a:r>
                        <a:rPr lang="es-ES" sz="3500" dirty="0">
                          <a:effectLst/>
                          <a:latin typeface="Franklin Gothic Book" panose="020B0503020102020204" pitchFamily="34" charset="0"/>
                          <a:cs typeface="Calibri" panose="020F0502020204030204" pitchFamily="34" charset="0"/>
                        </a:rPr>
                        <a:t> y </a:t>
                      </a:r>
                      <a:r>
                        <a:rPr lang="es-ES" sz="3500" u="sng" dirty="0">
                          <a:effectLst/>
                          <a:latin typeface="Franklin Gothic Book" panose="020B0503020102020204" pitchFamily="34" charset="0"/>
                          <a:cs typeface="Calibri" panose="020F0502020204030204" pitchFamily="34" charset="0"/>
                        </a:rPr>
                        <a:t>beneficios sociolaborales </a:t>
                      </a:r>
                      <a:r>
                        <a:rPr lang="es-ES" sz="3500" dirty="0">
                          <a:effectLst/>
                          <a:latin typeface="Franklin Gothic Book" panose="020B0503020102020204" pitchFamily="34" charset="0"/>
                          <a:cs typeface="Calibri" panose="020F0502020204030204" pitchFamily="34" charset="0"/>
                        </a:rPr>
                        <a:t>y su grado de </a:t>
                      </a:r>
                      <a:r>
                        <a:rPr lang="es-ES" sz="3500" u="sng" dirty="0">
                          <a:effectLst/>
                          <a:latin typeface="Franklin Gothic Book" panose="020B0503020102020204" pitchFamily="34" charset="0"/>
                          <a:cs typeface="Calibri" panose="020F0502020204030204" pitchFamily="34" charset="0"/>
                        </a:rPr>
                        <a:t>innovación y efecto tractor</a:t>
                      </a:r>
                      <a:endParaRPr lang="es-ES" sz="35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" sz="3500" b="1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 puntos</a:t>
                      </a: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856723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40052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12666641"/>
            <a:ext cx="24384000" cy="1049355"/>
            <a:chOff x="-946" y="12611745"/>
            <a:chExt cx="24384946" cy="940790"/>
          </a:xfrm>
        </p:grpSpPr>
        <p:grpSp>
          <p:nvGrpSpPr>
            <p:cNvPr id="5" name="Grupo 4"/>
            <p:cNvGrpSpPr/>
            <p:nvPr/>
          </p:nvGrpSpPr>
          <p:grpSpPr>
            <a:xfrm>
              <a:off x="5182684" y="12629827"/>
              <a:ext cx="19201316" cy="922708"/>
              <a:chOff x="5543628" y="12823463"/>
              <a:chExt cx="18840371" cy="922708"/>
            </a:xfrm>
          </p:grpSpPr>
          <p:sp>
            <p:nvSpPr>
              <p:cNvPr id="7" name="Rectángulo 6"/>
              <p:cNvSpPr/>
              <p:nvPr/>
            </p:nvSpPr>
            <p:spPr>
              <a:xfrm>
                <a:off x="5543628" y="12823463"/>
                <a:ext cx="18840371" cy="909601"/>
              </a:xfrm>
              <a:prstGeom prst="rect">
                <a:avLst/>
              </a:prstGeom>
              <a:solidFill>
                <a:srgbClr val="004B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371566">
                  <a:defRPr/>
                </a:pPr>
                <a:endParaRPr lang="es-ES" sz="27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pic>
            <p:nvPicPr>
              <p:cNvPr id="8" name="Imagen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47961" y="12823465"/>
                <a:ext cx="1312585" cy="922706"/>
              </a:xfrm>
              <a:prstGeom prst="rect">
                <a:avLst/>
              </a:prstGeom>
            </p:spPr>
          </p:pic>
        </p:grpSp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46" y="12611745"/>
              <a:ext cx="5179572" cy="92768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E44C149-4304-C880-6C87-F578B4117826}"/>
              </a:ext>
            </a:extLst>
          </p:cNvPr>
          <p:cNvSpPr/>
          <p:nvPr/>
        </p:nvSpPr>
        <p:spPr>
          <a:xfrm>
            <a:off x="598106" y="1708656"/>
            <a:ext cx="8299709" cy="646331"/>
          </a:xfrm>
          <a:prstGeom prst="rect">
            <a:avLst/>
          </a:prstGeom>
          <a:solidFill>
            <a:srgbClr val="FBE781"/>
          </a:solidFill>
        </p:spPr>
        <p:txBody>
          <a:bodyPr wrap="square">
            <a:spAutoFit/>
          </a:bodyPr>
          <a:lstStyle/>
          <a:p>
            <a:r>
              <a:rPr lang="es-ES" sz="3600" b="1" dirty="0">
                <a:latin typeface="Franklin Gothic Book" panose="020B0503020102020204" pitchFamily="34" charset="0"/>
              </a:rPr>
              <a:t>Criterios de Priorización de los Proyectos</a:t>
            </a:r>
          </a:p>
        </p:txBody>
      </p:sp>
      <p:sp>
        <p:nvSpPr>
          <p:cNvPr id="10" name="Título para subapartados…">
            <a:extLst>
              <a:ext uri="{FF2B5EF4-FFF2-40B4-BE49-F238E27FC236}">
                <a16:creationId xmlns:a16="http://schemas.microsoft.com/office/drawing/2014/main" id="{6E02AA62-75EC-E00C-F042-D8BFBA925B31}"/>
              </a:ext>
            </a:extLst>
          </p:cNvPr>
          <p:cNvSpPr txBox="1">
            <a:spLocks/>
          </p:cNvSpPr>
          <p:nvPr/>
        </p:nvSpPr>
        <p:spPr>
          <a:xfrm>
            <a:off x="0" y="-18927"/>
            <a:ext cx="24373859" cy="1600916"/>
          </a:xfrm>
          <a:prstGeom prst="rect">
            <a:avLst/>
          </a:prstGeom>
          <a:solidFill>
            <a:srgbClr val="05868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noAutofit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l" defTabSz="457200" hangingPunct="1"/>
            <a:r>
              <a:rPr lang="es-ES" sz="5000" b="1" dirty="0">
                <a:solidFill>
                  <a:schemeClr val="bg1"/>
                </a:solidFill>
                <a:latin typeface="Geogrotesque SemiBold"/>
              </a:rPr>
              <a:t>                Ayudas a Pequeños Proyectos de Inversión (2022)</a:t>
            </a:r>
            <a:endParaRPr lang="es-ES" sz="5000" b="1" dirty="0">
              <a:solidFill>
                <a:schemeClr val="bg1"/>
              </a:solidFill>
              <a:latin typeface="Geogrotesque SemiBold"/>
              <a:ea typeface="Geogrotesque SemiBold"/>
              <a:cs typeface="Geogrotesque SemiBold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67D85510-E785-1033-E995-C7BED81D01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6" y="430906"/>
            <a:ext cx="1732642" cy="72000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E2F9F27-D286-E64A-5BCE-14278B0976BC}"/>
              </a:ext>
            </a:extLst>
          </p:cNvPr>
          <p:cNvSpPr txBox="1"/>
          <p:nvPr/>
        </p:nvSpPr>
        <p:spPr>
          <a:xfrm>
            <a:off x="12977446" y="1009181"/>
            <a:ext cx="12380723" cy="452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es-ES" sz="2000" b="0" dirty="0">
                <a:solidFill>
                  <a:schemeClr val="bg2">
                    <a:lumMod val="75000"/>
                  </a:schemeClr>
                </a:solidFill>
                <a:latin typeface="Franklin Gothic Medium" panose="020B0603020102020204" pitchFamily="34" charset="0"/>
              </a:rPr>
              <a:t>Orden TED/1239/2022 Ayudas a </a:t>
            </a:r>
            <a:r>
              <a:rPr lang="es-ES" sz="2000" dirty="0">
                <a:solidFill>
                  <a:schemeClr val="bg2">
                    <a:lumMod val="75000"/>
                  </a:schemeClr>
                </a:solidFill>
                <a:latin typeface="Franklin Gothic Medium" panose="020B0603020102020204" pitchFamily="34" charset="0"/>
              </a:rPr>
              <a:t>pequeños proyectos de inversión que generen o mantengan empleo</a:t>
            </a:r>
            <a:endParaRPr kumimoji="0" lang="es-ES" sz="2000" b="0" i="0" u="none" strike="noStrike" cap="none" spc="0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FillTx/>
              <a:sym typeface="Helvetica Neue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553FAA2-E17A-59E9-9D45-AC6F6F7B45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569501"/>
              </p:ext>
            </p:extLst>
          </p:nvPr>
        </p:nvGraphicFramePr>
        <p:xfrm>
          <a:off x="6137547" y="3394218"/>
          <a:ext cx="15190236" cy="7619463"/>
        </p:xfrm>
        <a:graphic>
          <a:graphicData uri="http://schemas.openxmlformats.org/drawingml/2006/table">
            <a:tbl>
              <a:tblPr/>
              <a:tblGrid>
                <a:gridCol w="11188906">
                  <a:extLst>
                    <a:ext uri="{9D8B030D-6E8A-4147-A177-3AD203B41FA5}">
                      <a16:colId xmlns:a16="http://schemas.microsoft.com/office/drawing/2014/main" val="3453449627"/>
                    </a:ext>
                  </a:extLst>
                </a:gridCol>
                <a:gridCol w="4001330">
                  <a:extLst>
                    <a:ext uri="{9D8B030D-6E8A-4147-A177-3AD203B41FA5}">
                      <a16:colId xmlns:a16="http://schemas.microsoft.com/office/drawing/2014/main" val="4193046834"/>
                    </a:ext>
                  </a:extLst>
                </a:gridCol>
              </a:tblGrid>
              <a:tr h="1159484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CRITERIO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PUNTUACIÓN MÁXIMA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450783"/>
                  </a:ext>
                </a:extLst>
              </a:tr>
              <a:tr h="591573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CAPACIDAD DE GENERACIÓN DE EMPLEO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PUNTOS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25224"/>
                  </a:ext>
                </a:extLst>
              </a:tr>
              <a:tr h="591573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Ratio de inversión menor o igual a 59.999,99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9660166"/>
                  </a:ext>
                </a:extLst>
              </a:tr>
              <a:tr h="591573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Ratio de inversión entre 60.000 y 119.999,99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5300044"/>
                  </a:ext>
                </a:extLst>
              </a:tr>
              <a:tr h="591573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Ratio de inversión entre 120.000 y 239.999,99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7001730"/>
                  </a:ext>
                </a:extLst>
              </a:tr>
              <a:tr h="591573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Ratio de inversión mayor de 240.000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4415793"/>
                  </a:ext>
                </a:extLst>
              </a:tr>
              <a:tr h="1135822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la puntuación inicial se suma puntuación en base a la generación de empleo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315092"/>
                  </a:ext>
                </a:extLst>
              </a:tr>
              <a:tr h="591573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3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Generación de + de </a:t>
                      </a:r>
                      <a:r>
                        <a:rPr lang="es-ES" sz="3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 </a:t>
                      </a:r>
                      <a:r>
                        <a:rPr lang="es-ES" sz="3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puestos de trabajo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1650713"/>
                  </a:ext>
                </a:extLst>
              </a:tr>
              <a:tr h="591573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3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Igual o mayor a 4 y menor de 6 puestos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0122339"/>
                  </a:ext>
                </a:extLst>
              </a:tr>
              <a:tr h="591573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3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Igual o mayor a 2 y menor de 4 puestos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4865762"/>
                  </a:ext>
                </a:extLst>
              </a:tr>
              <a:tr h="591573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3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Igual o mayor a 1 y menor de 2 puestos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3381139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7742D192-A47B-32B6-61ED-48C8F09A2877}"/>
              </a:ext>
            </a:extLst>
          </p:cNvPr>
          <p:cNvSpPr txBox="1"/>
          <p:nvPr/>
        </p:nvSpPr>
        <p:spPr>
          <a:xfrm>
            <a:off x="598106" y="7678560"/>
            <a:ext cx="39179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FF0000"/>
                </a:solidFill>
              </a:rPr>
              <a:t>SE MANTIENEN LOS MISMOS CRITERIOS DE PRIORIZACIÓN DE LA LÍNEA DE PROYECTOS EMPRESARIALES, EXCEPTO: </a:t>
            </a:r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17D7AF45-7D12-10A9-A48D-0DBB8913D00D}"/>
              </a:ext>
            </a:extLst>
          </p:cNvPr>
          <p:cNvSpPr/>
          <p:nvPr/>
        </p:nvSpPr>
        <p:spPr>
          <a:xfrm>
            <a:off x="3217739" y="10033050"/>
            <a:ext cx="2343305" cy="6463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05380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/>
          <p:cNvGrpSpPr/>
          <p:nvPr/>
        </p:nvGrpSpPr>
        <p:grpSpPr>
          <a:xfrm>
            <a:off x="65541" y="12932892"/>
            <a:ext cx="24374439" cy="1230274"/>
            <a:chOff x="9561" y="12476049"/>
            <a:chExt cx="24374439" cy="1230274"/>
          </a:xfrm>
        </p:grpSpPr>
        <p:grpSp>
          <p:nvGrpSpPr>
            <p:cNvPr id="20" name="Grupo 19"/>
            <p:cNvGrpSpPr/>
            <p:nvPr/>
          </p:nvGrpSpPr>
          <p:grpSpPr>
            <a:xfrm>
              <a:off x="5039778" y="12476049"/>
              <a:ext cx="19344222" cy="1230274"/>
              <a:chOff x="5543628" y="12669685"/>
              <a:chExt cx="18840371" cy="1230274"/>
            </a:xfrm>
          </p:grpSpPr>
          <p:sp>
            <p:nvSpPr>
              <p:cNvPr id="22" name="Rectángulo 13"/>
              <p:cNvSpPr/>
              <p:nvPr/>
            </p:nvSpPr>
            <p:spPr>
              <a:xfrm>
                <a:off x="5543628" y="12795670"/>
                <a:ext cx="18840371" cy="907657"/>
              </a:xfrm>
              <a:prstGeom prst="rect">
                <a:avLst/>
              </a:prstGeom>
              <a:solidFill>
                <a:srgbClr val="004B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s-E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pic>
            <p:nvPicPr>
              <p:cNvPr id="23" name="Imagen 2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43630" y="12669685"/>
                <a:ext cx="1312586" cy="1230274"/>
              </a:xfrm>
              <a:prstGeom prst="rect">
                <a:avLst/>
              </a:prstGeom>
            </p:spPr>
          </p:pic>
        </p:grpSp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1" y="12605395"/>
              <a:ext cx="5030218" cy="900934"/>
            </a:xfrm>
            <a:prstGeom prst="rect">
              <a:avLst/>
            </a:prstGeom>
          </p:spPr>
        </p:pic>
      </p:grp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71F0FD0-9625-42D6-92A7-4CC7FA921AAC}"/>
              </a:ext>
            </a:extLst>
          </p:cNvPr>
          <p:cNvSpPr txBox="1"/>
          <p:nvPr/>
        </p:nvSpPr>
        <p:spPr>
          <a:xfrm>
            <a:off x="621595" y="2712975"/>
            <a:ext cx="23486631" cy="75805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685800" indent="-685800" algn="just" defTabSz="914400">
              <a:lnSpc>
                <a:spcPct val="90000"/>
              </a:lnSpc>
              <a:spcBef>
                <a:spcPts val="2400"/>
              </a:spcBef>
              <a:spcAft>
                <a:spcPts val="1800"/>
              </a:spcAft>
              <a:buClr>
                <a:srgbClr val="006D67"/>
              </a:buClr>
              <a:buFont typeface="Wingdings" panose="05000000000000000000" pitchFamily="2" charset="2"/>
              <a:buChar char="Ø"/>
              <a:defRPr/>
            </a:pPr>
            <a:r>
              <a:rPr lang="es-ES" sz="360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Deberá solicitarse por el beneficiario previa, finalización del proyecto dentro del período de tiempo determinado para su realización.</a:t>
            </a:r>
          </a:p>
          <a:p>
            <a:pPr algn="just" defTabSz="914400">
              <a:lnSpc>
                <a:spcPct val="90000"/>
              </a:lnSpc>
              <a:spcBef>
                <a:spcPts val="2400"/>
              </a:spcBef>
              <a:spcAft>
                <a:spcPts val="1800"/>
              </a:spcAft>
              <a:buClr>
                <a:srgbClr val="006D67"/>
              </a:buClr>
              <a:defRPr/>
            </a:pPr>
            <a:endParaRPr lang="es-ES" sz="3600" dirty="0">
              <a:solidFill>
                <a:sysClr val="windowText" lastClr="000000"/>
              </a:solidFill>
              <a:latin typeface="Franklin Gothic Book" panose="020B0503020102020204" pitchFamily="34" charset="0"/>
            </a:endParaRPr>
          </a:p>
          <a:p>
            <a:pPr marL="685800" indent="-685800" algn="just" defTabSz="914400">
              <a:lnSpc>
                <a:spcPct val="90000"/>
              </a:lnSpc>
              <a:spcBef>
                <a:spcPts val="2400"/>
              </a:spcBef>
              <a:spcAft>
                <a:spcPts val="1800"/>
              </a:spcAft>
              <a:buClr>
                <a:srgbClr val="006D67"/>
              </a:buClr>
              <a:buFont typeface="Wingdings" panose="05000000000000000000" pitchFamily="2" charset="2"/>
              <a:buChar char="Ø"/>
              <a:defRPr/>
            </a:pPr>
            <a:r>
              <a:rPr lang="es-ES" sz="360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Para aquellos proyectos de inversión cuya ejecución exceda de un período de 12 meses, los beneficiarios podrán solicitar pagos a cuenta de hasta el </a:t>
            </a:r>
            <a:r>
              <a:rPr lang="es-ES" sz="3600" b="1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40 al 80 por ciento</a:t>
            </a:r>
            <a:r>
              <a:rPr lang="es-ES" sz="360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, previa certificación parcial acreditativa del valor de las inversiones ejecutadas.</a:t>
            </a:r>
          </a:p>
          <a:p>
            <a:pPr marL="1600200" lvl="2" indent="-685800" algn="just" defTabSz="914400">
              <a:lnSpc>
                <a:spcPct val="90000"/>
              </a:lnSpc>
              <a:spcBef>
                <a:spcPts val="2400"/>
              </a:spcBef>
              <a:spcAft>
                <a:spcPts val="1800"/>
              </a:spcAft>
              <a:buClr>
                <a:srgbClr val="006D67"/>
              </a:buClr>
              <a:buFont typeface="Wingdings" panose="05000000000000000000" pitchFamily="2" charset="2"/>
              <a:buChar char="Ø"/>
              <a:defRPr/>
            </a:pPr>
            <a:r>
              <a:rPr lang="es-ES" sz="360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Certificaciones parciales</a:t>
            </a:r>
          </a:p>
          <a:p>
            <a:pPr marL="1600200" lvl="2" indent="-685800" algn="just" defTabSz="914400">
              <a:lnSpc>
                <a:spcPct val="90000"/>
              </a:lnSpc>
              <a:spcBef>
                <a:spcPts val="2400"/>
              </a:spcBef>
              <a:spcAft>
                <a:spcPts val="1800"/>
              </a:spcAft>
              <a:buClr>
                <a:srgbClr val="006D67"/>
              </a:buClr>
              <a:buFont typeface="Wingdings" panose="05000000000000000000" pitchFamily="2" charset="2"/>
              <a:buChar char="Ø"/>
              <a:defRPr/>
            </a:pPr>
            <a:r>
              <a:rPr lang="es-ES" sz="360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Anticipos. Hasta un 80%. Aval (x importe de la ayuda concedida, intereses de demora desde concesión de anticipo hasta final compromiso de empleo)  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endParaRPr lang="es-ES" sz="4000" b="0" dirty="0">
              <a:latin typeface="Franklin Gothic Book" panose="020B0503020102020204" pitchFamily="34" charset="0"/>
            </a:endParaRPr>
          </a:p>
        </p:txBody>
      </p:sp>
      <p:sp>
        <p:nvSpPr>
          <p:cNvPr id="2" name="Título para subapartados…">
            <a:extLst>
              <a:ext uri="{FF2B5EF4-FFF2-40B4-BE49-F238E27FC236}">
                <a16:creationId xmlns:a16="http://schemas.microsoft.com/office/drawing/2014/main" id="{0E23C23A-82F8-CFBA-E282-E297088C959C}"/>
              </a:ext>
            </a:extLst>
          </p:cNvPr>
          <p:cNvSpPr txBox="1">
            <a:spLocks/>
          </p:cNvSpPr>
          <p:nvPr/>
        </p:nvSpPr>
        <p:spPr>
          <a:xfrm>
            <a:off x="3635" y="-11932"/>
            <a:ext cx="24380365" cy="1600916"/>
          </a:xfrm>
          <a:prstGeom prst="rect">
            <a:avLst/>
          </a:prstGeom>
          <a:solidFill>
            <a:srgbClr val="05868E"/>
          </a:solidFill>
          <a:ln w="12700">
            <a:miter lim="400000"/>
          </a:ln>
        </p:spPr>
        <p:txBody>
          <a:bodyPr lIns="0" tIns="0" rIns="0" bIns="0" anchor="ctr">
            <a:normAutofit fontScale="92500" lnSpcReduction="10000"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979488" lvl="2" algn="l" defTabSz="457200" hangingPunct="1"/>
            <a:r>
              <a:rPr lang="es-ES" sz="6000" b="1" dirty="0">
                <a:solidFill>
                  <a:srgbClr val="FFFFFF"/>
                </a:solidFill>
                <a:latin typeface="Bahnschrift Light SemiCondensed" panose="020B0502040204020203" pitchFamily="34" charset="0"/>
                <a:ea typeface="Geogrotesque SemiBold"/>
                <a:cs typeface="Geogrotesque SemiBold"/>
              </a:rPr>
              <a:t>	</a:t>
            </a:r>
          </a:p>
          <a:p>
            <a:pPr marL="979488" lvl="2" algn="l" defTabSz="457200" hangingPunct="1"/>
            <a:r>
              <a:rPr lang="es-ES" sz="5400" b="1" dirty="0">
                <a:solidFill>
                  <a:srgbClr val="FFFFFF"/>
                </a:solidFill>
                <a:latin typeface="Geogrotesque SemiBold"/>
                <a:ea typeface="Geogrotesque SemiBold"/>
                <a:cs typeface="Geogrotesque SemiBold"/>
                <a:sym typeface="Geogrotesque SemiBold"/>
              </a:rPr>
              <a:t>          Ayudas a Proyectos Empresariales (2022)</a:t>
            </a:r>
          </a:p>
          <a:p>
            <a:pPr algn="l" defTabSz="457200" hangingPunct="1"/>
            <a:endParaRPr lang="es-ES" sz="5400" b="1" dirty="0">
              <a:solidFill>
                <a:srgbClr val="FFFFFF"/>
              </a:solidFill>
              <a:latin typeface="Bahnschrift Light SemiCondensed" panose="020B0502040204020203" pitchFamily="34" charset="0"/>
              <a:ea typeface="Geogrotesque SemiBold"/>
              <a:cs typeface="Geogrotesque SemiBold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595340E-6EC9-DA2E-FDEE-A80B64AA5B1D}"/>
              </a:ext>
            </a:extLst>
          </p:cNvPr>
          <p:cNvSpPr/>
          <p:nvPr/>
        </p:nvSpPr>
        <p:spPr>
          <a:xfrm>
            <a:off x="598106" y="1708656"/>
            <a:ext cx="1441709" cy="646331"/>
          </a:xfrm>
          <a:prstGeom prst="rect">
            <a:avLst/>
          </a:prstGeom>
          <a:solidFill>
            <a:srgbClr val="FBE781"/>
          </a:solidFill>
        </p:spPr>
        <p:txBody>
          <a:bodyPr wrap="square">
            <a:spAutoFit/>
          </a:bodyPr>
          <a:lstStyle/>
          <a:p>
            <a:r>
              <a:rPr lang="es-ES" sz="3600" b="1" dirty="0">
                <a:latin typeface="Franklin Gothic Book" panose="020B0503020102020204" pitchFamily="34" charset="0"/>
              </a:rPr>
              <a:t>Pagos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E9D8460-B3F2-5950-3ACD-0D68A4AC6C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6" y="430906"/>
            <a:ext cx="1732642" cy="720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723A829-5313-F378-CE8D-3588D9F5D22C}"/>
              </a:ext>
            </a:extLst>
          </p:cNvPr>
          <p:cNvSpPr txBox="1"/>
          <p:nvPr/>
        </p:nvSpPr>
        <p:spPr>
          <a:xfrm>
            <a:off x="14299620" y="985340"/>
            <a:ext cx="11058549" cy="452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es-ES" sz="2000" b="0" dirty="0">
                <a:solidFill>
                  <a:schemeClr val="bg2">
                    <a:lumMod val="75000"/>
                  </a:schemeClr>
                </a:solidFill>
                <a:latin typeface="Franklin Gothic Medium" panose="020B0603020102020204" pitchFamily="34" charset="0"/>
              </a:rPr>
              <a:t>Orden TED/1240/2022 Ayudas a proyectos empresariales que generen empleo</a:t>
            </a:r>
            <a:endParaRPr kumimoji="0" lang="es-ES" sz="2000" b="0" i="0" u="none" strike="noStrike" cap="none" spc="0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FillTx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0903242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12666641"/>
            <a:ext cx="24384000" cy="1049355"/>
            <a:chOff x="-946" y="12611745"/>
            <a:chExt cx="24384946" cy="940790"/>
          </a:xfrm>
        </p:grpSpPr>
        <p:grpSp>
          <p:nvGrpSpPr>
            <p:cNvPr id="5" name="Grupo 4"/>
            <p:cNvGrpSpPr/>
            <p:nvPr/>
          </p:nvGrpSpPr>
          <p:grpSpPr>
            <a:xfrm>
              <a:off x="5182684" y="12629827"/>
              <a:ext cx="19201316" cy="922708"/>
              <a:chOff x="5543628" y="12823463"/>
              <a:chExt cx="18840371" cy="922708"/>
            </a:xfrm>
          </p:grpSpPr>
          <p:sp>
            <p:nvSpPr>
              <p:cNvPr id="7" name="Rectángulo 6"/>
              <p:cNvSpPr/>
              <p:nvPr/>
            </p:nvSpPr>
            <p:spPr>
              <a:xfrm>
                <a:off x="5543628" y="12823463"/>
                <a:ext cx="18840371" cy="909601"/>
              </a:xfrm>
              <a:prstGeom prst="rect">
                <a:avLst/>
              </a:prstGeom>
              <a:solidFill>
                <a:srgbClr val="004B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371566">
                  <a:defRPr/>
                </a:pPr>
                <a:endParaRPr lang="es-ES" sz="27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pic>
            <p:nvPicPr>
              <p:cNvPr id="8" name="Imagen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47961" y="12823465"/>
                <a:ext cx="1312585" cy="922706"/>
              </a:xfrm>
              <a:prstGeom prst="rect">
                <a:avLst/>
              </a:prstGeom>
            </p:spPr>
          </p:pic>
        </p:grpSp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46" y="12611745"/>
              <a:ext cx="5179572" cy="927684"/>
            </a:xfrm>
            <a:prstGeom prst="rect">
              <a:avLst/>
            </a:prstGeom>
          </p:spPr>
        </p:pic>
      </p:grpSp>
      <p:sp>
        <p:nvSpPr>
          <p:cNvPr id="3" name="Título para subapartados…">
            <a:extLst>
              <a:ext uri="{FF2B5EF4-FFF2-40B4-BE49-F238E27FC236}">
                <a16:creationId xmlns:a16="http://schemas.microsoft.com/office/drawing/2014/main" id="{18788B53-75EE-1C19-CE49-E9FF5B64535E}"/>
              </a:ext>
            </a:extLst>
          </p:cNvPr>
          <p:cNvSpPr txBox="1">
            <a:spLocks/>
          </p:cNvSpPr>
          <p:nvPr/>
        </p:nvSpPr>
        <p:spPr>
          <a:xfrm>
            <a:off x="3635" y="-11932"/>
            <a:ext cx="24380365" cy="1600916"/>
          </a:xfrm>
          <a:prstGeom prst="rect">
            <a:avLst/>
          </a:prstGeom>
          <a:solidFill>
            <a:srgbClr val="05868E"/>
          </a:solidFill>
          <a:ln w="12700">
            <a:miter lim="400000"/>
          </a:ln>
        </p:spPr>
        <p:txBody>
          <a:bodyPr lIns="0" tIns="0" rIns="0" bIns="0" anchor="ctr">
            <a:normAutofit fontScale="92500" lnSpcReduction="10000"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979488" lvl="2" algn="l" defTabSz="457200" hangingPunct="1"/>
            <a:r>
              <a:rPr lang="es-ES" sz="6000" b="1" dirty="0">
                <a:solidFill>
                  <a:srgbClr val="FFFFFF"/>
                </a:solidFill>
                <a:latin typeface="Bahnschrift Light SemiCondensed" panose="020B0502040204020203" pitchFamily="34" charset="0"/>
                <a:ea typeface="Geogrotesque SemiBold"/>
                <a:cs typeface="Geogrotesque SemiBold"/>
              </a:rPr>
              <a:t>	</a:t>
            </a:r>
          </a:p>
          <a:p>
            <a:pPr marL="979488" lvl="2" algn="l" defTabSz="457200" hangingPunct="1"/>
            <a:r>
              <a:rPr lang="es-ES" sz="5400" b="1" dirty="0">
                <a:solidFill>
                  <a:srgbClr val="FFFFFF"/>
                </a:solidFill>
                <a:latin typeface="Geogrotesque SemiBold"/>
                <a:ea typeface="Geogrotesque SemiBold"/>
                <a:cs typeface="Geogrotesque SemiBold"/>
                <a:sym typeface="Geogrotesque SemiBold"/>
              </a:rPr>
              <a:t>          Ayudas a Pequeños Proyectos Empresariales (2022)</a:t>
            </a:r>
          </a:p>
          <a:p>
            <a:pPr algn="l" defTabSz="457200" hangingPunct="1"/>
            <a:endParaRPr lang="es-ES" sz="5400" b="1" dirty="0">
              <a:solidFill>
                <a:srgbClr val="FFFFFF"/>
              </a:solidFill>
              <a:latin typeface="Bahnschrift Light SemiCondensed" panose="020B0502040204020203" pitchFamily="34" charset="0"/>
              <a:ea typeface="Geogrotesque SemiBold"/>
              <a:cs typeface="Geogrotesque SemiBold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9149E72-4C0C-233F-00CD-DBD81DD585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6" y="430906"/>
            <a:ext cx="1732642" cy="72000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53D0D45F-E311-FE69-3A16-983F6055717E}"/>
              </a:ext>
            </a:extLst>
          </p:cNvPr>
          <p:cNvSpPr txBox="1"/>
          <p:nvPr/>
        </p:nvSpPr>
        <p:spPr>
          <a:xfrm>
            <a:off x="1762401" y="2331803"/>
            <a:ext cx="17434249" cy="95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000" b="1" dirty="0"/>
              <a:t>DOCUMENTACIÓN DE LA SOLICITUD</a:t>
            </a:r>
            <a:r>
              <a:rPr lang="es-ES" sz="2800" b="1" dirty="0"/>
              <a:t>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600" dirty="0"/>
              <a:t>Formulario de solicitud. Datos básicos del proyecto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600" dirty="0"/>
              <a:t>Memoria del proyecto de inversión. Anexo 2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600" dirty="0"/>
              <a:t>Acreditación válida del poder firmante 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600" dirty="0"/>
              <a:t>Documentación acreditativa de las circunstancias personales del solicitante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600" dirty="0"/>
              <a:t>Cuentas anuales del último ejercicio	</a:t>
            </a:r>
          </a:p>
          <a:p>
            <a:pPr lvl="1"/>
            <a:r>
              <a:rPr lang="es-ES" sz="3600" dirty="0"/>
              <a:t>	Entidades sin obligación: la última declaración del impuesto de sociedades o certificado de exención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600" dirty="0"/>
              <a:t>Documentación acreditativa de los puestos de trabajo	</a:t>
            </a:r>
          </a:p>
          <a:p>
            <a:pPr lvl="1"/>
            <a:r>
              <a:rPr lang="es-ES" sz="3600" dirty="0"/>
              <a:t>	Informe de la plantilla media</a:t>
            </a:r>
          </a:p>
          <a:p>
            <a:pPr lvl="1"/>
            <a:r>
              <a:rPr lang="es-ES" sz="3600" dirty="0"/>
              <a:t>	Informe de vida laboral (12 meses anteriores)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600" dirty="0"/>
              <a:t>Declaración responsable de no inicio de inversiones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600" dirty="0"/>
              <a:t>Declaración responsable de otras ayudas solicitadas y/o recibidas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600" dirty="0"/>
              <a:t>Declaración responsable sobre tamaño de la empresa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600" dirty="0"/>
              <a:t>Declaración responsable sobre necesidad de ayuda e impacto. 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600" dirty="0"/>
              <a:t>Declaración responsable de no estar incursos en prohibiciones para obtener ayuda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600" dirty="0"/>
              <a:t>Declaración responsable de la que empresa no está en crisis	</a:t>
            </a:r>
          </a:p>
        </p:txBody>
      </p:sp>
    </p:spTree>
    <p:extLst>
      <p:ext uri="{BB962C8B-B14F-4D97-AF65-F5344CB8AC3E}">
        <p14:creationId xmlns:p14="http://schemas.microsoft.com/office/powerpoint/2010/main" val="7153671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12666641"/>
            <a:ext cx="24384000" cy="1049355"/>
            <a:chOff x="-946" y="12611745"/>
            <a:chExt cx="24384946" cy="940790"/>
          </a:xfrm>
        </p:grpSpPr>
        <p:grpSp>
          <p:nvGrpSpPr>
            <p:cNvPr id="5" name="Grupo 4"/>
            <p:cNvGrpSpPr/>
            <p:nvPr/>
          </p:nvGrpSpPr>
          <p:grpSpPr>
            <a:xfrm>
              <a:off x="5182684" y="12629827"/>
              <a:ext cx="19201316" cy="922708"/>
              <a:chOff x="5543628" y="12823463"/>
              <a:chExt cx="18840371" cy="922708"/>
            </a:xfrm>
          </p:grpSpPr>
          <p:sp>
            <p:nvSpPr>
              <p:cNvPr id="7" name="Rectángulo 6"/>
              <p:cNvSpPr/>
              <p:nvPr/>
            </p:nvSpPr>
            <p:spPr>
              <a:xfrm>
                <a:off x="5543628" y="12823463"/>
                <a:ext cx="18840371" cy="909601"/>
              </a:xfrm>
              <a:prstGeom prst="rect">
                <a:avLst/>
              </a:prstGeom>
              <a:solidFill>
                <a:srgbClr val="004B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371566">
                  <a:defRPr/>
                </a:pPr>
                <a:endParaRPr lang="es-ES" sz="27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pic>
            <p:nvPicPr>
              <p:cNvPr id="8" name="Imagen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47961" y="12823465"/>
                <a:ext cx="1312585" cy="922706"/>
              </a:xfrm>
              <a:prstGeom prst="rect">
                <a:avLst/>
              </a:prstGeom>
            </p:spPr>
          </p:pic>
        </p:grpSp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46" y="12611745"/>
              <a:ext cx="5179572" cy="927684"/>
            </a:xfrm>
            <a:prstGeom prst="rect">
              <a:avLst/>
            </a:prstGeom>
          </p:spPr>
        </p:pic>
      </p:grpSp>
      <p:sp>
        <p:nvSpPr>
          <p:cNvPr id="3" name="Título para subapartados…">
            <a:extLst>
              <a:ext uri="{FF2B5EF4-FFF2-40B4-BE49-F238E27FC236}">
                <a16:creationId xmlns:a16="http://schemas.microsoft.com/office/drawing/2014/main" id="{18788B53-75EE-1C19-CE49-E9FF5B64535E}"/>
              </a:ext>
            </a:extLst>
          </p:cNvPr>
          <p:cNvSpPr txBox="1">
            <a:spLocks/>
          </p:cNvSpPr>
          <p:nvPr/>
        </p:nvSpPr>
        <p:spPr>
          <a:xfrm>
            <a:off x="3635" y="-11932"/>
            <a:ext cx="24380365" cy="1600916"/>
          </a:xfrm>
          <a:prstGeom prst="rect">
            <a:avLst/>
          </a:prstGeom>
          <a:solidFill>
            <a:srgbClr val="05868E"/>
          </a:solidFill>
          <a:ln w="12700">
            <a:miter lim="400000"/>
          </a:ln>
        </p:spPr>
        <p:txBody>
          <a:bodyPr lIns="0" tIns="0" rIns="0" bIns="0" anchor="ctr">
            <a:normAutofit fontScale="92500" lnSpcReduction="10000"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979488" lvl="2" algn="l" defTabSz="457200" hangingPunct="1"/>
            <a:r>
              <a:rPr lang="es-ES" sz="6000" b="1" dirty="0">
                <a:solidFill>
                  <a:srgbClr val="FFFFFF"/>
                </a:solidFill>
                <a:latin typeface="Bahnschrift Light SemiCondensed" panose="020B0502040204020203" pitchFamily="34" charset="0"/>
                <a:ea typeface="Geogrotesque SemiBold"/>
                <a:cs typeface="Geogrotesque SemiBold"/>
              </a:rPr>
              <a:t>	</a:t>
            </a:r>
          </a:p>
          <a:p>
            <a:pPr marL="979488" lvl="2" algn="l" defTabSz="457200" hangingPunct="1"/>
            <a:r>
              <a:rPr lang="es-ES" sz="5400" b="1" dirty="0">
                <a:solidFill>
                  <a:srgbClr val="FFFFFF"/>
                </a:solidFill>
                <a:latin typeface="Geogrotesque SemiBold"/>
                <a:ea typeface="Geogrotesque SemiBold"/>
                <a:cs typeface="Geogrotesque SemiBold"/>
                <a:sym typeface="Geogrotesque SemiBold"/>
              </a:rPr>
              <a:t>          Ayudas a Pequeños Proyectos Empresariales (2022)</a:t>
            </a:r>
          </a:p>
          <a:p>
            <a:pPr algn="l" defTabSz="457200" hangingPunct="1"/>
            <a:endParaRPr lang="es-ES" sz="5400" b="1" dirty="0">
              <a:solidFill>
                <a:srgbClr val="FFFFFF"/>
              </a:solidFill>
              <a:latin typeface="Bahnschrift Light SemiCondensed" panose="020B0502040204020203" pitchFamily="34" charset="0"/>
              <a:ea typeface="Geogrotesque SemiBold"/>
              <a:cs typeface="Geogrotesque SemiBold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9149E72-4C0C-233F-00CD-DBD81DD585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6" y="430906"/>
            <a:ext cx="1732642" cy="72000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53D0D45F-E311-FE69-3A16-983F6055717E}"/>
              </a:ext>
            </a:extLst>
          </p:cNvPr>
          <p:cNvSpPr txBox="1"/>
          <p:nvPr/>
        </p:nvSpPr>
        <p:spPr>
          <a:xfrm>
            <a:off x="1762401" y="2331803"/>
            <a:ext cx="17434249" cy="9879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s-ES" sz="4000" b="1" dirty="0"/>
              <a:t>SOLICITUD POR SEDE ELECTRÓNICA del INSTITUTO PARA LA TRANSICIÓN JUSTA</a:t>
            </a:r>
            <a:r>
              <a:rPr lang="es-ES" sz="4400" dirty="0">
                <a:solidFill>
                  <a:srgbClr val="000000"/>
                </a:solidFill>
                <a:latin typeface="Calibri" panose="020F0502020204030204" pitchFamily="34" charset="0"/>
              </a:rPr>
              <a:t>  </a:t>
            </a:r>
            <a:r>
              <a:rPr lang="es-ES" sz="4400" b="0" i="0" u="none" strike="noStrike" baseline="0" dirty="0">
                <a:solidFill>
                  <a:srgbClr val="0462C1"/>
                </a:solidFill>
                <a:latin typeface="Calibri" panose="020F0502020204030204" pitchFamily="34" charset="0"/>
              </a:rPr>
              <a:t>https://sede.transicionjusta.gob.es</a:t>
            </a:r>
            <a:endParaRPr lang="es-ES" sz="4400" b="1" dirty="0"/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s-ES" sz="4000" b="1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s-ES" sz="4000" b="1" dirty="0"/>
              <a:t>BUZÓN DE DUDAS: </a:t>
            </a:r>
            <a:r>
              <a:rPr lang="es-ES" sz="6000" b="1" dirty="0">
                <a:solidFill>
                  <a:srgbClr val="FF0000"/>
                </a:solidFill>
                <a:hlinkClick r:id="rId6"/>
              </a:rPr>
              <a:t>empresas@transicionjusta.gob.es</a:t>
            </a:r>
            <a:endParaRPr lang="es-ES" sz="6000" b="1" dirty="0">
              <a:solidFill>
                <a:srgbClr val="FF000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s-ES" sz="6000" b="1" dirty="0">
              <a:solidFill>
                <a:srgbClr val="FF000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s-ES" sz="6000" dirty="0"/>
              <a:t>Agencias colaboradoras. IAF en Aragón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s-ES" sz="6000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s-ES" sz="6000" dirty="0"/>
              <a:t>Documento de FAQ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s-ES" sz="6000" dirty="0"/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s-ES" sz="6000" dirty="0"/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s-ES" sz="6000" dirty="0"/>
          </a:p>
          <a:p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718625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4"/>
          <p:cNvGrpSpPr>
            <a:grpSpLocks/>
          </p:cNvGrpSpPr>
          <p:nvPr/>
        </p:nvGrpSpPr>
        <p:grpSpPr bwMode="auto">
          <a:xfrm>
            <a:off x="13690601" y="0"/>
            <a:ext cx="10826750" cy="13719176"/>
            <a:chOff x="0" y="0"/>
            <a:chExt cx="2143868" cy="2901780"/>
          </a:xfrm>
        </p:grpSpPr>
        <p:sp>
          <p:nvSpPr>
            <p:cNvPr id="3082" name="Freeform 5"/>
            <p:cNvSpPr>
              <a:spLocks/>
            </p:cNvSpPr>
            <p:nvPr/>
          </p:nvSpPr>
          <p:spPr bwMode="auto">
            <a:xfrm>
              <a:off x="0" y="0"/>
              <a:ext cx="2143868" cy="2901780"/>
            </a:xfrm>
            <a:custGeom>
              <a:avLst/>
              <a:gdLst>
                <a:gd name="T0" fmla="*/ 0 w 2143868"/>
                <a:gd name="T1" fmla="*/ 0 h 2901780"/>
                <a:gd name="T2" fmla="*/ 2143868 w 2143868"/>
                <a:gd name="T3" fmla="*/ 0 h 2901780"/>
                <a:gd name="T4" fmla="*/ 2143868 w 2143868"/>
                <a:gd name="T5" fmla="*/ 2901780 h 2901780"/>
                <a:gd name="T6" fmla="*/ 0 w 2143868"/>
                <a:gd name="T7" fmla="*/ 2901780 h 2901780"/>
                <a:gd name="T8" fmla="*/ 0 w 2143868"/>
                <a:gd name="T9" fmla="*/ 0 h 2901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3868" h="2901780">
                  <a:moveTo>
                    <a:pt x="0" y="0"/>
                  </a:moveTo>
                  <a:lnTo>
                    <a:pt x="2143868" y="0"/>
                  </a:lnTo>
                  <a:lnTo>
                    <a:pt x="2143868" y="2901780"/>
                  </a:lnTo>
                  <a:lnTo>
                    <a:pt x="0" y="29017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 sz="6400"/>
            </a:p>
          </p:txBody>
        </p:sp>
      </p:grpSp>
      <p:pic>
        <p:nvPicPr>
          <p:cNvPr id="307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30"/>
          <a:stretch>
            <a:fillRect/>
          </a:stretch>
        </p:blipFill>
        <p:spPr bwMode="auto">
          <a:xfrm>
            <a:off x="13903326" y="12039600"/>
            <a:ext cx="10401300" cy="127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ángulo 7"/>
          <p:cNvSpPr>
            <a:spLocks noChangeArrowheads="1"/>
          </p:cNvSpPr>
          <p:nvPr/>
        </p:nvSpPr>
        <p:spPr bwMode="auto">
          <a:xfrm>
            <a:off x="13906865" y="11402367"/>
            <a:ext cx="99726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ES" altLang="es-ES" sz="2400" dirty="0">
                <a:solidFill>
                  <a:schemeClr val="bg1"/>
                </a:solidFill>
                <a:latin typeface="Helvetica Neue Medium"/>
                <a:cs typeface="Open Sans" pitchFamily="34" charset="0"/>
              </a:rPr>
              <a:t>CTJ ARAGÓN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485900" indent="-5715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60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2004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48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5029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943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68580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7772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C711010-6690-452E-AC27-0BF6384B8ECB}" type="slidenum">
              <a:rPr lang="es-ES" altLang="es-ES">
                <a:solidFill>
                  <a:srgbClr val="898989"/>
                </a:solidFill>
              </a:rPr>
              <a:pPr/>
              <a:t>48</a:t>
            </a:fld>
            <a:endParaRPr lang="es-ES" altLang="es-ES">
              <a:solidFill>
                <a:srgbClr val="898989"/>
              </a:solidFill>
            </a:endParaRPr>
          </a:p>
        </p:txBody>
      </p:sp>
      <p:sp>
        <p:nvSpPr>
          <p:cNvPr id="3079" name="CuadroTexto 5"/>
          <p:cNvSpPr txBox="1">
            <a:spLocks noChangeArrowheads="1"/>
          </p:cNvSpPr>
          <p:nvPr/>
        </p:nvSpPr>
        <p:spPr bwMode="auto">
          <a:xfrm>
            <a:off x="7137401" y="12998451"/>
            <a:ext cx="602932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ES" altLang="es-ES" sz="2200">
                <a:solidFill>
                  <a:schemeClr val="bg1"/>
                </a:solidFill>
                <a:latin typeface="Aharoni" pitchFamily="2" charset="0"/>
                <a:cs typeface="Aharoni" pitchFamily="2" charset="0"/>
              </a:rPr>
              <a:t>FORGASA Planta de fertilizante en Ariño</a:t>
            </a:r>
          </a:p>
        </p:txBody>
      </p:sp>
      <p:sp>
        <p:nvSpPr>
          <p:cNvPr id="11" name="Rectángulo 1"/>
          <p:cNvSpPr>
            <a:spLocks noChangeArrowheads="1"/>
          </p:cNvSpPr>
          <p:nvPr/>
        </p:nvSpPr>
        <p:spPr bwMode="auto">
          <a:xfrm>
            <a:off x="14739257" y="2743200"/>
            <a:ext cx="938348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MUCHAS GRACIAS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86002DC-F56C-BB69-540F-FD4F70B2AE6E}"/>
              </a:ext>
            </a:extLst>
          </p:cNvPr>
          <p:cNvSpPr txBox="1"/>
          <p:nvPr/>
        </p:nvSpPr>
        <p:spPr>
          <a:xfrm>
            <a:off x="15308968" y="4809431"/>
            <a:ext cx="7464131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ES" sz="3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Elísabeth López Orduna</a:t>
            </a:r>
          </a:p>
          <a:p>
            <a:pPr algn="ctr"/>
            <a:r>
              <a:rPr lang="es-ES" sz="3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Agente del Territorio</a:t>
            </a:r>
          </a:p>
          <a:p>
            <a:pPr algn="ctr"/>
            <a:r>
              <a:rPr lang="es-ES" sz="3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Convenios de Transición Justa </a:t>
            </a:r>
            <a:r>
              <a:rPr lang="es-ES" sz="3200" b="1" dirty="0">
                <a:solidFill>
                  <a:srgbClr val="D6FCF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Subdelegación de Gobierno en Teruel</a:t>
            </a:r>
          </a:p>
          <a:p>
            <a:pPr algn="ctr"/>
            <a:r>
              <a:rPr lang="es-ES" sz="3200" b="1" dirty="0">
                <a:solidFill>
                  <a:srgbClr val="D6FCF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Plaza San Juan, 4</a:t>
            </a:r>
          </a:p>
          <a:p>
            <a:pPr algn="ctr"/>
            <a:r>
              <a:rPr lang="es-ES" sz="3200" b="1" dirty="0">
                <a:solidFill>
                  <a:srgbClr val="D6FCF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44001-Teruel </a:t>
            </a:r>
          </a:p>
          <a:p>
            <a:pPr algn="ctr"/>
            <a:r>
              <a:rPr lang="es-ES" sz="3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Móvil: 696306259</a:t>
            </a:r>
          </a:p>
          <a:p>
            <a:pPr algn="ctr"/>
            <a:r>
              <a:rPr lang="es-ES" sz="3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Correo: elisabeth.lopez@ciuden.es</a:t>
            </a:r>
          </a:p>
          <a:p>
            <a:pPr algn="ctr"/>
            <a:r>
              <a:rPr lang="es-ES" sz="3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ataragon@transicionjusta.gob.es </a:t>
            </a:r>
          </a:p>
          <a:p>
            <a:r>
              <a:rPr lang="es-ES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es-ES" sz="4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000" b="1" dirty="0">
                <a:solidFill>
                  <a:srgbClr val="5B9BD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 descr="Imagen rotada de una roca&#10;&#10;Descripción generada automáticamente con confianza baja">
            <a:extLst>
              <a:ext uri="{FF2B5EF4-FFF2-40B4-BE49-F238E27FC236}">
                <a16:creationId xmlns:a16="http://schemas.microsoft.com/office/drawing/2014/main" id="{52DDD2C1-A377-26E9-0E11-A1E4B383FD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4" t="2130"/>
          <a:stretch/>
        </p:blipFill>
        <p:spPr>
          <a:xfrm>
            <a:off x="0" y="0"/>
            <a:ext cx="13795194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929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0" y="12734751"/>
            <a:ext cx="24384000" cy="1034737"/>
            <a:chOff x="-946" y="12611745"/>
            <a:chExt cx="24384946" cy="927684"/>
          </a:xfrm>
        </p:grpSpPr>
        <p:sp>
          <p:nvSpPr>
            <p:cNvPr id="16" name="Rectángulo 15"/>
            <p:cNvSpPr/>
            <p:nvPr/>
          </p:nvSpPr>
          <p:spPr>
            <a:xfrm>
              <a:off x="5182684" y="12629827"/>
              <a:ext cx="19201316" cy="909601"/>
            </a:xfrm>
            <a:prstGeom prst="rect">
              <a:avLst/>
            </a:prstGeom>
            <a:solidFill>
              <a:srgbClr val="004B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566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7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sym typeface="Helvetica Neue"/>
              </a:endParaRPr>
            </a:p>
          </p:txBody>
        </p:sp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46" y="12611745"/>
              <a:ext cx="5179572" cy="927684"/>
            </a:xfrm>
            <a:prstGeom prst="rect">
              <a:avLst/>
            </a:prstGeom>
          </p:spPr>
        </p:pic>
      </p:grpSp>
      <p:sp>
        <p:nvSpPr>
          <p:cNvPr id="15" name="Título para subapartados…"/>
          <p:cNvSpPr txBox="1">
            <a:spLocks/>
          </p:cNvSpPr>
          <p:nvPr/>
        </p:nvSpPr>
        <p:spPr>
          <a:xfrm>
            <a:off x="3635" y="-11932"/>
            <a:ext cx="24557149" cy="1600916"/>
          </a:xfrm>
          <a:prstGeom prst="rect">
            <a:avLst/>
          </a:prstGeom>
          <a:solidFill>
            <a:srgbClr val="05868E"/>
          </a:solidFill>
          <a:ln w="12700">
            <a:miter lim="400000"/>
          </a:ln>
        </p:spPr>
        <p:txBody>
          <a:bodyPr lIns="0" tIns="0" rIns="0" bIns="0" anchor="ctr">
            <a:normAutofit fontScale="92500" lnSpcReduction="10000"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979488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Geogrotesque SemiBold"/>
                <a:cs typeface="Geogrotesque SemiBold"/>
                <a:sym typeface="Helvetica Neue Medium"/>
              </a:rPr>
              <a:t>	</a:t>
            </a:r>
          </a:p>
          <a:p>
            <a:pPr marL="979488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grotesque SemiBold"/>
                <a:ea typeface="Geogrotesque SemiBold"/>
                <a:cs typeface="Geogrotesque SemiBold"/>
                <a:sym typeface="Geogrotesque SemiBold"/>
              </a:rPr>
              <a:t>          Líneas de ayuda a empresas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5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 SemiCondensed" panose="020B0502040204020203" pitchFamily="34" charset="0"/>
              <a:ea typeface="Geogrotesque SemiBold"/>
              <a:cs typeface="Geogrotesque SemiBold"/>
              <a:sym typeface="Helvetica Neue Medium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B4C4DC7-C17F-6DDF-E8B3-D3A85FA2A1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6" y="430906"/>
            <a:ext cx="1732642" cy="720000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s-ES" sz="2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/>
                <a:sym typeface="Helvetica Neue Light"/>
              </a:rPr>
              <a:pPr marL="0" marR="0" lvl="0" indent="0" algn="ctr" defTabSz="82153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/>
              <a:sym typeface="Helvetica Neue Light"/>
            </a:endParaRP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DFCD1E59-2A15-A210-1482-8D6D723DA1A9}"/>
              </a:ext>
            </a:extLst>
          </p:cNvPr>
          <p:cNvGraphicFramePr/>
          <p:nvPr/>
        </p:nvGraphicFramePr>
        <p:xfrm>
          <a:off x="3023016" y="7658055"/>
          <a:ext cx="16526856" cy="2837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D0A88797-BA64-5C65-08A9-F203D644711D}"/>
              </a:ext>
            </a:extLst>
          </p:cNvPr>
          <p:cNvGraphicFramePr/>
          <p:nvPr/>
        </p:nvGraphicFramePr>
        <p:xfrm>
          <a:off x="3023016" y="3396951"/>
          <a:ext cx="16526856" cy="298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39500369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0" y="12734751"/>
            <a:ext cx="24384000" cy="1034737"/>
            <a:chOff x="-946" y="12611745"/>
            <a:chExt cx="24384946" cy="927684"/>
          </a:xfrm>
        </p:grpSpPr>
        <p:sp>
          <p:nvSpPr>
            <p:cNvPr id="16" name="Rectángulo 15"/>
            <p:cNvSpPr/>
            <p:nvPr/>
          </p:nvSpPr>
          <p:spPr>
            <a:xfrm>
              <a:off x="5182684" y="12629827"/>
              <a:ext cx="19201316" cy="909601"/>
            </a:xfrm>
            <a:prstGeom prst="rect">
              <a:avLst/>
            </a:prstGeom>
            <a:solidFill>
              <a:srgbClr val="004B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566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7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sym typeface="Helvetica Neue"/>
              </a:endParaRPr>
            </a:p>
          </p:txBody>
        </p:sp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46" y="12611745"/>
              <a:ext cx="5179572" cy="927684"/>
            </a:xfrm>
            <a:prstGeom prst="rect">
              <a:avLst/>
            </a:prstGeom>
          </p:spPr>
        </p:pic>
      </p:grpSp>
      <p:pic>
        <p:nvPicPr>
          <p:cNvPr id="5122" name="Picture 2" descr="Novedades internacional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9333" y="5358566"/>
            <a:ext cx="9060152" cy="317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a 1"/>
          <p:cNvGraphicFramePr/>
          <p:nvPr/>
        </p:nvGraphicFramePr>
        <p:xfrm>
          <a:off x="-281769" y="1908361"/>
          <a:ext cx="16028845" cy="10143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5" name="Título para subapartados…"/>
          <p:cNvSpPr txBox="1">
            <a:spLocks/>
          </p:cNvSpPr>
          <p:nvPr/>
        </p:nvSpPr>
        <p:spPr>
          <a:xfrm>
            <a:off x="3635" y="-11932"/>
            <a:ext cx="24557149" cy="1600916"/>
          </a:xfrm>
          <a:prstGeom prst="rect">
            <a:avLst/>
          </a:prstGeom>
          <a:solidFill>
            <a:srgbClr val="05868E"/>
          </a:solidFill>
          <a:ln w="12700">
            <a:miter lim="400000"/>
          </a:ln>
        </p:spPr>
        <p:txBody>
          <a:bodyPr lIns="0" tIns="0" rIns="0" bIns="0" anchor="ctr">
            <a:normAutofit fontScale="92500" lnSpcReduction="10000"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979488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Geogrotesque SemiBold"/>
                <a:cs typeface="Geogrotesque SemiBold"/>
                <a:sym typeface="Helvetica Neue Medium"/>
              </a:rPr>
              <a:t>	</a:t>
            </a:r>
          </a:p>
          <a:p>
            <a:pPr marL="979488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grotesque SemiBold"/>
                <a:ea typeface="Geogrotesque SemiBold"/>
                <a:cs typeface="Geogrotesque SemiBold"/>
                <a:sym typeface="Geogrotesque SemiBold"/>
              </a:rPr>
              <a:t>          Ayudas a proyectos empresariales y pequeños proyectos de inversión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5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 SemiCondensed" panose="020B0502040204020203" pitchFamily="34" charset="0"/>
              <a:ea typeface="Geogrotesque SemiBold"/>
              <a:cs typeface="Geogrotesque SemiBold"/>
              <a:sym typeface="Helvetica Neue Medium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B4C4DC7-C17F-6DDF-E8B3-D3A85FA2A1E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6" y="430906"/>
            <a:ext cx="1732642" cy="720000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s-ES" sz="2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/>
                <a:sym typeface="Helvetica Neue Light"/>
              </a:rPr>
              <a:pPr marL="0" marR="0" lvl="0" indent="0" algn="ctr" defTabSz="82153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E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252018334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12734751"/>
            <a:ext cx="24384000" cy="1034737"/>
            <a:chOff x="-946" y="12611745"/>
            <a:chExt cx="24384946" cy="927684"/>
          </a:xfrm>
        </p:grpSpPr>
        <p:sp>
          <p:nvSpPr>
            <p:cNvPr id="7" name="Rectángulo 6"/>
            <p:cNvSpPr/>
            <p:nvPr/>
          </p:nvSpPr>
          <p:spPr>
            <a:xfrm>
              <a:off x="5182684" y="12629827"/>
              <a:ext cx="19201316" cy="909601"/>
            </a:xfrm>
            <a:prstGeom prst="rect">
              <a:avLst/>
            </a:prstGeom>
            <a:solidFill>
              <a:srgbClr val="004B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371566">
                <a:defRPr/>
              </a:pPr>
              <a:endParaRPr lang="es-ES" sz="27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46" y="12611745"/>
              <a:ext cx="5179572" cy="927684"/>
            </a:xfrm>
            <a:prstGeom prst="rect">
              <a:avLst/>
            </a:prstGeom>
          </p:spPr>
        </p:pic>
      </p:grpSp>
      <p:sp>
        <p:nvSpPr>
          <p:cNvPr id="18" name="Rectángulo 17"/>
          <p:cNvSpPr/>
          <p:nvPr/>
        </p:nvSpPr>
        <p:spPr>
          <a:xfrm>
            <a:off x="1" y="1"/>
            <a:ext cx="16969563" cy="499731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0"/>
          </a:p>
        </p:txBody>
      </p:sp>
      <p:sp>
        <p:nvSpPr>
          <p:cNvPr id="23" name="Título para subapartados…">
            <a:extLst>
              <a:ext uri="{FF2B5EF4-FFF2-40B4-BE49-F238E27FC236}">
                <a16:creationId xmlns:a16="http://schemas.microsoft.com/office/drawing/2014/main" id="{B6FDEB13-2426-9314-AC60-B3B1719552A8}"/>
              </a:ext>
            </a:extLst>
          </p:cNvPr>
          <p:cNvSpPr txBox="1">
            <a:spLocks/>
          </p:cNvSpPr>
          <p:nvPr/>
        </p:nvSpPr>
        <p:spPr>
          <a:xfrm>
            <a:off x="0" y="-35678"/>
            <a:ext cx="24373859" cy="1600916"/>
          </a:xfrm>
          <a:prstGeom prst="rect">
            <a:avLst/>
          </a:prstGeom>
          <a:solidFill>
            <a:srgbClr val="05868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noAutofit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l" defTabSz="457200" hangingPunct="1"/>
            <a:r>
              <a:rPr lang="es-ES" sz="50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               </a:t>
            </a:r>
            <a:r>
              <a:rPr lang="es-ES" sz="5000" b="1" dirty="0">
                <a:solidFill>
                  <a:schemeClr val="bg1"/>
                </a:solidFill>
                <a:latin typeface="Geogrotesque SemiBold"/>
              </a:rPr>
              <a:t>Ayudas a Proyectos Empresariales (2022)</a:t>
            </a:r>
            <a:endParaRPr lang="es-ES" sz="5000" b="1" dirty="0">
              <a:solidFill>
                <a:schemeClr val="bg1"/>
              </a:solidFill>
              <a:latin typeface="Geogrotesque SemiBold"/>
              <a:ea typeface="Geogrotesque SemiBold"/>
              <a:cs typeface="Geogrotesque SemiBold"/>
            </a:endParaRPr>
          </a:p>
        </p:txBody>
      </p:sp>
      <p:sp>
        <p:nvSpPr>
          <p:cNvPr id="25" name="Título 1">
            <a:extLst>
              <a:ext uri="{FF2B5EF4-FFF2-40B4-BE49-F238E27FC236}">
                <a16:creationId xmlns:a16="http://schemas.microsoft.com/office/drawing/2014/main" id="{3E883961-50C3-0483-7AFC-C7781DD78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587" y="4269839"/>
            <a:ext cx="8613134" cy="4253616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4000" b="1" dirty="0">
                <a:solidFill>
                  <a:srgbClr val="006D67"/>
                </a:solidFill>
                <a:latin typeface="Franklin Gothic Medium" panose="020B0603020102020204" pitchFamily="34" charset="0"/>
              </a:rPr>
              <a:t>Orden TED/1240/2022 AYUDAS A </a:t>
            </a:r>
            <a:r>
              <a:rPr lang="es-ES" sz="5400" b="1" dirty="0">
                <a:solidFill>
                  <a:srgbClr val="006D67"/>
                </a:solidFill>
                <a:latin typeface="Franklin Gothic Medium" panose="020B0603020102020204" pitchFamily="34" charset="0"/>
              </a:rPr>
              <a:t>PROYECTOS EMPRESARIALES </a:t>
            </a:r>
            <a:r>
              <a:rPr lang="es-ES" sz="4000" b="1" dirty="0">
                <a:solidFill>
                  <a:srgbClr val="006D67"/>
                </a:solidFill>
                <a:latin typeface="Franklin Gothic Medium" panose="020B0603020102020204" pitchFamily="34" charset="0"/>
              </a:rPr>
              <a:t>GENERADORES DE EMPLEO</a:t>
            </a:r>
            <a:endParaRPr lang="es-ES" sz="4000" dirty="0">
              <a:solidFill>
                <a:srgbClr val="006D67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E28BC5FD-FCAD-92A3-1262-50AB936689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6" y="430906"/>
            <a:ext cx="1732642" cy="720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D669D72-37F4-F7D4-D32E-F561E4691F56}"/>
              </a:ext>
            </a:extLst>
          </p:cNvPr>
          <p:cNvSpPr txBox="1"/>
          <p:nvPr/>
        </p:nvSpPr>
        <p:spPr>
          <a:xfrm>
            <a:off x="14299620" y="985340"/>
            <a:ext cx="11058549" cy="452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es-ES" sz="2000" b="0" dirty="0">
                <a:solidFill>
                  <a:schemeClr val="bg2">
                    <a:lumMod val="75000"/>
                  </a:schemeClr>
                </a:solidFill>
                <a:latin typeface="Franklin Gothic Medium" panose="020B0603020102020204" pitchFamily="34" charset="0"/>
              </a:rPr>
              <a:t>Orden TED/1240/2022 Ayudas a proyectos empresariales que generen empleo</a:t>
            </a:r>
            <a:endParaRPr kumimoji="0" lang="es-ES" sz="2000" b="0" i="0" u="none" strike="noStrike" cap="none" spc="0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FillTx/>
              <a:sym typeface="Helvetica Neue"/>
            </a:endParaRPr>
          </a:p>
        </p:txBody>
      </p:sp>
      <p:pic>
        <p:nvPicPr>
          <p:cNvPr id="5" name="Imagen 4" descr="Un hombre parado en una oficina&#10;&#10;Descripción generada automáticamente con confianza media">
            <a:extLst>
              <a:ext uri="{FF2B5EF4-FFF2-40B4-BE49-F238E27FC236}">
                <a16:creationId xmlns:a16="http://schemas.microsoft.com/office/drawing/2014/main" id="{7B1CAA1F-A7FC-7761-8A58-45D98B73AC8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43"/>
          <a:stretch/>
        </p:blipFill>
        <p:spPr>
          <a:xfrm>
            <a:off x="10117581" y="2586256"/>
            <a:ext cx="12590019" cy="85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055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12734751"/>
            <a:ext cx="24384000" cy="1034737"/>
            <a:chOff x="-946" y="12611745"/>
            <a:chExt cx="24384946" cy="927684"/>
          </a:xfrm>
        </p:grpSpPr>
        <p:sp>
          <p:nvSpPr>
            <p:cNvPr id="7" name="Rectángulo 6"/>
            <p:cNvSpPr/>
            <p:nvPr/>
          </p:nvSpPr>
          <p:spPr>
            <a:xfrm>
              <a:off x="5182684" y="12629827"/>
              <a:ext cx="19201316" cy="909601"/>
            </a:xfrm>
            <a:prstGeom prst="rect">
              <a:avLst/>
            </a:prstGeom>
            <a:solidFill>
              <a:srgbClr val="004B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371566">
                <a:defRPr/>
              </a:pPr>
              <a:endParaRPr lang="es-ES" sz="27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46" y="12611745"/>
              <a:ext cx="5179572" cy="927684"/>
            </a:xfrm>
            <a:prstGeom prst="rect">
              <a:avLst/>
            </a:prstGeom>
          </p:spPr>
        </p:pic>
      </p:grpSp>
      <p:sp>
        <p:nvSpPr>
          <p:cNvPr id="9" name="Rectángulo 8"/>
          <p:cNvSpPr/>
          <p:nvPr/>
        </p:nvSpPr>
        <p:spPr>
          <a:xfrm>
            <a:off x="1286502" y="3582900"/>
            <a:ext cx="4237057" cy="646331"/>
          </a:xfrm>
          <a:prstGeom prst="rect">
            <a:avLst/>
          </a:prstGeom>
          <a:solidFill>
            <a:srgbClr val="FBE781"/>
          </a:solidFill>
        </p:spPr>
        <p:txBody>
          <a:bodyPr wrap="none">
            <a:spAutoFit/>
          </a:bodyPr>
          <a:lstStyle/>
          <a:p>
            <a:r>
              <a:rPr lang="es-ES" sz="3600" dirty="0">
                <a:latin typeface="Franklin Gothic Book" panose="020B0503020102020204" pitchFamily="34" charset="0"/>
              </a:rPr>
              <a:t>Ámbito de aplicación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5791198" y="3582900"/>
            <a:ext cx="16677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600" dirty="0">
                <a:latin typeface="Franklin Gothic Book" panose="020B0503020102020204" pitchFamily="34" charset="0"/>
              </a:rPr>
              <a:t>Municipios de los Convenios de Transición Justa.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2807752" y="5854920"/>
            <a:ext cx="2715807" cy="646331"/>
          </a:xfrm>
          <a:prstGeom prst="rect">
            <a:avLst/>
          </a:prstGeom>
          <a:solidFill>
            <a:srgbClr val="FBE781"/>
          </a:solidFill>
        </p:spPr>
        <p:txBody>
          <a:bodyPr wrap="none">
            <a:spAutoFit/>
          </a:bodyPr>
          <a:lstStyle/>
          <a:p>
            <a:r>
              <a:rPr lang="es-ES_tradnl" sz="3600" dirty="0">
                <a:latin typeface="Franklin Gothic Book" panose="020B0503020102020204" pitchFamily="34" charset="0"/>
              </a:rPr>
              <a:t>Beneficiarios</a:t>
            </a:r>
            <a:endParaRPr lang="es-ES" sz="3600" dirty="0">
              <a:latin typeface="Franklin Gothic Book" panose="020B05030201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791197" y="5876237"/>
            <a:ext cx="177926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600" b="0" dirty="0">
                <a:latin typeface="Franklin Gothic Book" panose="020B0503020102020204" pitchFamily="34" charset="0"/>
              </a:rPr>
              <a:t>Personas físicas o jurídicas privadas con personalidad jurídica, así como las agrupaciones integradas por ellas, las comunidades de bienes y los trabajadores autónomos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2879887" y="7514992"/>
            <a:ext cx="2643672" cy="646331"/>
          </a:xfrm>
          <a:prstGeom prst="rect">
            <a:avLst/>
          </a:prstGeom>
          <a:solidFill>
            <a:srgbClr val="FBE781"/>
          </a:solidFill>
        </p:spPr>
        <p:txBody>
          <a:bodyPr wrap="none">
            <a:spAutoFit/>
          </a:bodyPr>
          <a:lstStyle/>
          <a:p>
            <a:r>
              <a:rPr lang="es-ES_tradnl" sz="3600" dirty="0">
                <a:latin typeface="Franklin Gothic Book" panose="020B0503020102020204" pitchFamily="34" charset="0"/>
              </a:rPr>
              <a:t>Financiación</a:t>
            </a:r>
            <a:endParaRPr lang="es-ES" sz="3600" dirty="0">
              <a:latin typeface="Franklin Gothic Book" panose="020B050302010202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5887364" y="7154700"/>
            <a:ext cx="177927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_tradnl" sz="3600" b="1" dirty="0">
                <a:latin typeface="Franklin Gothic Book" panose="020B0503020102020204" pitchFamily="34" charset="0"/>
              </a:rPr>
              <a:t>Inversión mínima de 100.000 €</a:t>
            </a:r>
            <a:r>
              <a:rPr lang="es-ES_tradnl" sz="3600" dirty="0">
                <a:latin typeface="Franklin Gothic Book" panose="020B0503020102020204" pitchFamily="34" charset="0"/>
              </a:rPr>
              <a:t>. </a:t>
            </a:r>
            <a:r>
              <a:rPr lang="es-ES_tradnl" sz="3600" b="0" dirty="0">
                <a:latin typeface="Franklin Gothic Book" panose="020B0503020102020204" pitchFamily="34" charset="0"/>
              </a:rPr>
              <a:t>Límites máximos de intensidad de ayuda establecidos por el Mapa de Ayudas Regionales para España 2022-2027. </a:t>
            </a:r>
          </a:p>
          <a:p>
            <a:pPr lvl="0" algn="just"/>
            <a:r>
              <a:rPr lang="es-ES_tradnl" sz="3600" b="1" dirty="0">
                <a:latin typeface="Franklin Gothic Book" panose="020B0503020102020204" pitchFamily="34" charset="0"/>
              </a:rPr>
              <a:t>	</a:t>
            </a:r>
            <a:r>
              <a:rPr lang="es-ES_tradnl" sz="3600" b="1" dirty="0">
                <a:solidFill>
                  <a:srgbClr val="0070C0"/>
                </a:solidFill>
                <a:latin typeface="Franklin Gothic Book" panose="020B0503020102020204" pitchFamily="34" charset="0"/>
              </a:rPr>
              <a:t>Teruel: </a:t>
            </a:r>
            <a:r>
              <a:rPr lang="es-ES_tradnl" sz="3600" b="1" dirty="0">
                <a:latin typeface="Franklin Gothic Book" panose="020B0503020102020204" pitchFamily="34" charset="0"/>
              </a:rPr>
              <a:t>20% Gran Empresa; 30% Mediana Empresa; 40% Pequeña Empresa</a:t>
            </a:r>
            <a:r>
              <a:rPr lang="es-ES_tradnl" sz="3600" b="1" dirty="0">
                <a:solidFill>
                  <a:srgbClr val="0070C0"/>
                </a:solidFill>
                <a:latin typeface="Franklin Gothic Book" panose="020B0503020102020204" pitchFamily="34" charset="0"/>
              </a:rPr>
              <a:t>.</a:t>
            </a:r>
          </a:p>
          <a:p>
            <a:pPr algn="just"/>
            <a:r>
              <a:rPr lang="es-ES_tradnl" sz="3600" b="1" dirty="0">
                <a:solidFill>
                  <a:srgbClr val="0070C0"/>
                </a:solidFill>
                <a:latin typeface="Franklin Gothic Book" panose="020B0503020102020204" pitchFamily="34" charset="0"/>
              </a:rPr>
              <a:t>	Zaragoza: </a:t>
            </a:r>
            <a:r>
              <a:rPr lang="es-ES_tradnl" sz="3600" b="1" dirty="0">
                <a:latin typeface="Franklin Gothic Book" panose="020B0503020102020204" pitchFamily="34" charset="0"/>
              </a:rPr>
              <a:t>15% Gran Empresa; 25% Mediana Empresa; 35% Pequeña Empresa</a:t>
            </a:r>
            <a:r>
              <a:rPr lang="es-ES_tradnl" sz="3600" b="1" dirty="0">
                <a:solidFill>
                  <a:srgbClr val="0070C0"/>
                </a:solidFill>
                <a:latin typeface="Franklin Gothic Book" panose="020B0503020102020204" pitchFamily="34" charset="0"/>
              </a:rPr>
              <a:t>.</a:t>
            </a:r>
          </a:p>
          <a:p>
            <a:pPr lvl="0" algn="just"/>
            <a:endParaRPr lang="es-ES_tradnl" sz="3600" b="1" dirty="0">
              <a:latin typeface="Franklin Gothic Book" panose="020B0503020102020204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4295338" y="10823361"/>
            <a:ext cx="1228221" cy="646331"/>
          </a:xfrm>
          <a:prstGeom prst="rect">
            <a:avLst/>
          </a:prstGeom>
          <a:solidFill>
            <a:srgbClr val="FBE781"/>
          </a:solidFill>
        </p:spPr>
        <p:txBody>
          <a:bodyPr wrap="none">
            <a:spAutoFit/>
          </a:bodyPr>
          <a:lstStyle/>
          <a:p>
            <a:r>
              <a:rPr lang="es-ES" sz="3600" dirty="0">
                <a:latin typeface="Franklin Gothic Book" panose="020B0503020102020204" pitchFamily="34" charset="0"/>
              </a:rPr>
              <a:t>Plazo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5791197" y="10815740"/>
            <a:ext cx="184350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600" dirty="0">
                <a:latin typeface="Franklin Gothic Book" panose="020B0503020102020204" pitchFamily="34" charset="0"/>
              </a:rPr>
              <a:t>Dos meses desde día siguiente publicación de la convocatoria (7 de marzo). </a:t>
            </a:r>
            <a:r>
              <a:rPr lang="es-ES" sz="3600" b="0" dirty="0">
                <a:solidFill>
                  <a:srgbClr val="FF0000"/>
                </a:solidFill>
                <a:latin typeface="Franklin Gothic Book" panose="020B0503020102020204" pitchFamily="34" charset="0"/>
              </a:rPr>
              <a:t>8 de mayo 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1" y="1"/>
            <a:ext cx="16969563" cy="499731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0"/>
          </a:p>
        </p:txBody>
      </p:sp>
      <p:sp>
        <p:nvSpPr>
          <p:cNvPr id="19" name="Rectángulo 18"/>
          <p:cNvSpPr/>
          <p:nvPr/>
        </p:nvSpPr>
        <p:spPr>
          <a:xfrm>
            <a:off x="438513" y="11733608"/>
            <a:ext cx="5085046" cy="646331"/>
          </a:xfrm>
          <a:prstGeom prst="rect">
            <a:avLst/>
          </a:prstGeom>
          <a:solidFill>
            <a:srgbClr val="FBE781"/>
          </a:solidFill>
        </p:spPr>
        <p:txBody>
          <a:bodyPr wrap="none">
            <a:spAutoFit/>
          </a:bodyPr>
          <a:lstStyle/>
          <a:p>
            <a:r>
              <a:rPr lang="es-ES" sz="3600" dirty="0">
                <a:latin typeface="Franklin Gothic Book" panose="020B0503020102020204" pitchFamily="34" charset="0"/>
              </a:rPr>
              <a:t>Período de programación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5791198" y="11705477"/>
            <a:ext cx="165097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600" dirty="0">
                <a:latin typeface="Franklin Gothic Book" panose="020B0503020102020204" pitchFamily="34" charset="0"/>
              </a:rPr>
              <a:t>2022-2027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3293461" y="9791621"/>
            <a:ext cx="2230098" cy="646331"/>
          </a:xfrm>
          <a:prstGeom prst="rect">
            <a:avLst/>
          </a:prstGeom>
          <a:solidFill>
            <a:srgbClr val="FBE781"/>
          </a:solidFill>
        </p:spPr>
        <p:txBody>
          <a:bodyPr wrap="none">
            <a:spAutoFit/>
          </a:bodyPr>
          <a:lstStyle/>
          <a:p>
            <a:r>
              <a:rPr lang="es-ES_tradnl" sz="3600" dirty="0">
                <a:latin typeface="Franklin Gothic Book" panose="020B0503020102020204" pitchFamily="34" charset="0"/>
              </a:rPr>
              <a:t>Requisitos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5887363" y="9607329"/>
            <a:ext cx="17792702" cy="1078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1219170" hangingPunct="1">
              <a:lnSpc>
                <a:spcPct val="89000"/>
              </a:lnSpc>
              <a:defRPr/>
            </a:pPr>
            <a:r>
              <a:rPr lang="es-ES" sz="3600" b="1" dirty="0">
                <a:latin typeface="Franklin Gothic Book" panose="020B0503020102020204" pitchFamily="34" charset="0"/>
              </a:rPr>
              <a:t>Creación de empleo</a:t>
            </a:r>
            <a:r>
              <a:rPr lang="es-ES" sz="3600" b="0" dirty="0">
                <a:latin typeface="Franklin Gothic Book" panose="020B0503020102020204" pitchFamily="34" charset="0"/>
              </a:rPr>
              <a:t>: crear como </a:t>
            </a:r>
            <a:r>
              <a:rPr lang="es-ES" sz="3600" b="1" dirty="0">
                <a:latin typeface="Franklin Gothic Book" panose="020B0503020102020204" pitchFamily="34" charset="0"/>
              </a:rPr>
              <a:t>mínimo 3 puestos </a:t>
            </a:r>
            <a:r>
              <a:rPr lang="es-ES" sz="3600" b="0" dirty="0">
                <a:latin typeface="Franklin Gothic Book" panose="020B0503020102020204" pitchFamily="34" charset="0"/>
              </a:rPr>
              <a:t>de trabajo entre la solicitud de la ayuda y la fecha que se establezca en la concesión, a mantener un </a:t>
            </a:r>
            <a:r>
              <a:rPr lang="es-ES" sz="3600" b="1" dirty="0">
                <a:latin typeface="Franklin Gothic Book" panose="020B0503020102020204" pitchFamily="34" charset="0"/>
              </a:rPr>
              <a:t>mínimo de 3 años</a:t>
            </a:r>
          </a:p>
        </p:txBody>
      </p:sp>
      <p:sp>
        <p:nvSpPr>
          <p:cNvPr id="23" name="Título para subapartados…">
            <a:extLst>
              <a:ext uri="{FF2B5EF4-FFF2-40B4-BE49-F238E27FC236}">
                <a16:creationId xmlns:a16="http://schemas.microsoft.com/office/drawing/2014/main" id="{B6FDEB13-2426-9314-AC60-B3B1719552A8}"/>
              </a:ext>
            </a:extLst>
          </p:cNvPr>
          <p:cNvSpPr txBox="1">
            <a:spLocks/>
          </p:cNvSpPr>
          <p:nvPr/>
        </p:nvSpPr>
        <p:spPr>
          <a:xfrm>
            <a:off x="0" y="-35678"/>
            <a:ext cx="24373859" cy="1600916"/>
          </a:xfrm>
          <a:prstGeom prst="rect">
            <a:avLst/>
          </a:prstGeom>
          <a:solidFill>
            <a:srgbClr val="05868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noAutofit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l" defTabSz="457200" hangingPunct="1"/>
            <a:r>
              <a:rPr lang="es-ES" sz="50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               </a:t>
            </a:r>
            <a:r>
              <a:rPr lang="es-ES" sz="5000" b="1" dirty="0">
                <a:solidFill>
                  <a:schemeClr val="bg1"/>
                </a:solidFill>
                <a:latin typeface="Geogrotesque SemiBold"/>
              </a:rPr>
              <a:t>Ayudas a Proyectos Empresariales (2022)</a:t>
            </a:r>
            <a:endParaRPr lang="es-ES" sz="5000" b="1" dirty="0">
              <a:solidFill>
                <a:schemeClr val="bg1"/>
              </a:solidFill>
              <a:latin typeface="Geogrotesque SemiBold"/>
              <a:ea typeface="Geogrotesque SemiBold"/>
              <a:cs typeface="Geogrotesque SemiBold"/>
            </a:endParaRPr>
          </a:p>
        </p:txBody>
      </p:sp>
      <p:sp>
        <p:nvSpPr>
          <p:cNvPr id="25" name="Título 1">
            <a:extLst>
              <a:ext uri="{FF2B5EF4-FFF2-40B4-BE49-F238E27FC236}">
                <a16:creationId xmlns:a16="http://schemas.microsoft.com/office/drawing/2014/main" id="{3E883961-50C3-0483-7AFC-C7781DD78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645" y="969014"/>
            <a:ext cx="23720709" cy="3232307"/>
          </a:xfrm>
        </p:spPr>
        <p:txBody>
          <a:bodyPr>
            <a:normAutofit/>
          </a:bodyPr>
          <a:lstStyle/>
          <a:p>
            <a:r>
              <a:rPr lang="es-ES" sz="4000" b="1" dirty="0">
                <a:solidFill>
                  <a:srgbClr val="006D67"/>
                </a:solidFill>
                <a:latin typeface="Franklin Gothic Medium" panose="020B0603020102020204" pitchFamily="34" charset="0"/>
              </a:rPr>
              <a:t>Orden TED/1240/2022 AYUDAS A </a:t>
            </a:r>
            <a:r>
              <a:rPr lang="es-ES" sz="4000" b="1" u="sng" dirty="0">
                <a:solidFill>
                  <a:srgbClr val="006D67"/>
                </a:solidFill>
                <a:latin typeface="Franklin Gothic Medium" panose="020B0603020102020204" pitchFamily="34" charset="0"/>
              </a:rPr>
              <a:t>PROYECTOS EMPRESARIALES </a:t>
            </a:r>
            <a:r>
              <a:rPr lang="es-ES" sz="4000" b="1" dirty="0">
                <a:solidFill>
                  <a:srgbClr val="006D67"/>
                </a:solidFill>
                <a:latin typeface="Franklin Gothic Medium" panose="020B0603020102020204" pitchFamily="34" charset="0"/>
              </a:rPr>
              <a:t>GENERADORES DE EMPLEO</a:t>
            </a:r>
            <a:endParaRPr lang="es-ES" sz="4000" dirty="0">
              <a:solidFill>
                <a:srgbClr val="006D67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E28BC5FD-FCAD-92A3-1262-50AB936689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6" y="430906"/>
            <a:ext cx="1732642" cy="7200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A5D320B5-4D38-36C1-C5C7-B2FF227E52F9}"/>
              </a:ext>
            </a:extLst>
          </p:cNvPr>
          <p:cNvSpPr/>
          <p:nvPr/>
        </p:nvSpPr>
        <p:spPr>
          <a:xfrm>
            <a:off x="2446948" y="4553364"/>
            <a:ext cx="3076611" cy="646331"/>
          </a:xfrm>
          <a:prstGeom prst="rect">
            <a:avLst/>
          </a:prstGeom>
          <a:solidFill>
            <a:srgbClr val="FBE781"/>
          </a:solidFill>
        </p:spPr>
        <p:txBody>
          <a:bodyPr wrap="none">
            <a:spAutoFit/>
          </a:bodyPr>
          <a:lstStyle/>
          <a:p>
            <a:r>
              <a:rPr lang="es-ES_tradnl" sz="3600" dirty="0">
                <a:latin typeface="Franklin Gothic Book" panose="020B0503020102020204" pitchFamily="34" charset="0"/>
              </a:rPr>
              <a:t>Características</a:t>
            </a:r>
            <a:endParaRPr lang="es-ES" sz="3600" dirty="0">
              <a:latin typeface="Franklin Gothic Book" panose="020B05030201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7E115D8-BF44-E594-2EEB-32B375483AE1}"/>
              </a:ext>
            </a:extLst>
          </p:cNvPr>
          <p:cNvSpPr/>
          <p:nvPr/>
        </p:nvSpPr>
        <p:spPr>
          <a:xfrm>
            <a:off x="5791197" y="4338235"/>
            <a:ext cx="177926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600" dirty="0">
                <a:latin typeface="Franklin Gothic Book" panose="020B0503020102020204" pitchFamily="34" charset="0"/>
              </a:rPr>
              <a:t>Concurrencia competitiva. </a:t>
            </a:r>
          </a:p>
          <a:p>
            <a:pPr algn="just"/>
            <a:r>
              <a:rPr lang="es-ES" sz="3600" dirty="0">
                <a:latin typeface="Franklin Gothic Book" panose="020B0503020102020204" pitchFamily="34" charset="0"/>
              </a:rPr>
              <a:t>Serán compatibles con las concedidas por otras instituciones u organismos públicos.</a:t>
            </a:r>
            <a:endParaRPr lang="es-ES" sz="3600" b="0" dirty="0">
              <a:latin typeface="Franklin Gothic Book" panose="020B0503020102020204" pitchFamily="34" charset="0"/>
            </a:endParaRPr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5DD60B01-2772-A957-6620-49D0DC06F7C1}"/>
              </a:ext>
            </a:extLst>
          </p:cNvPr>
          <p:cNvGrpSpPr/>
          <p:nvPr/>
        </p:nvGrpSpPr>
        <p:grpSpPr>
          <a:xfrm>
            <a:off x="22184822" y="1319231"/>
            <a:ext cx="2041380" cy="1792690"/>
            <a:chOff x="21656406" y="2133826"/>
            <a:chExt cx="2041380" cy="1792690"/>
          </a:xfrm>
        </p:grpSpPr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6013B674-38E0-14B0-ABC3-4E94243E70B6}"/>
                </a:ext>
              </a:extLst>
            </p:cNvPr>
            <p:cNvSpPr txBox="1"/>
            <p:nvPr/>
          </p:nvSpPr>
          <p:spPr>
            <a:xfrm>
              <a:off x="21835555" y="2652340"/>
              <a:ext cx="186223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400" b="1" dirty="0">
                  <a:solidFill>
                    <a:srgbClr val="0070C0"/>
                  </a:solidFill>
                </a:rPr>
                <a:t>40M€</a:t>
              </a:r>
            </a:p>
          </p:txBody>
        </p:sp>
        <p:sp>
          <p:nvSpPr>
            <p:cNvPr id="17" name="Rectángulo: esquinas redondeadas 16">
              <a:extLst>
                <a:ext uri="{FF2B5EF4-FFF2-40B4-BE49-F238E27FC236}">
                  <a16:creationId xmlns:a16="http://schemas.microsoft.com/office/drawing/2014/main" id="{513C894F-41FC-B944-404A-0B0111E62C4C}"/>
                </a:ext>
              </a:extLst>
            </p:cNvPr>
            <p:cNvSpPr/>
            <p:nvPr/>
          </p:nvSpPr>
          <p:spPr>
            <a:xfrm>
              <a:off x="21656406" y="2133826"/>
              <a:ext cx="1868965" cy="1792690"/>
            </a:xfrm>
            <a:prstGeom prst="roundRect">
              <a:avLst/>
            </a:prstGeom>
            <a:noFill/>
            <a:ln w="730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441753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0" y="12734751"/>
            <a:ext cx="24384000" cy="1034737"/>
            <a:chOff x="-946" y="12611745"/>
            <a:chExt cx="24384946" cy="927684"/>
          </a:xfrm>
        </p:grpSpPr>
        <p:sp>
          <p:nvSpPr>
            <p:cNvPr id="16" name="Rectángulo 15"/>
            <p:cNvSpPr/>
            <p:nvPr/>
          </p:nvSpPr>
          <p:spPr>
            <a:xfrm>
              <a:off x="5182684" y="12629827"/>
              <a:ext cx="19201316" cy="909601"/>
            </a:xfrm>
            <a:prstGeom prst="rect">
              <a:avLst/>
            </a:prstGeom>
            <a:solidFill>
              <a:srgbClr val="004B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566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7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sym typeface="Helvetica Neue"/>
              </a:endParaRPr>
            </a:p>
          </p:txBody>
        </p:sp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46" y="12611745"/>
              <a:ext cx="5179572" cy="927684"/>
            </a:xfrm>
            <a:prstGeom prst="rect">
              <a:avLst/>
            </a:prstGeom>
          </p:spPr>
        </p:pic>
      </p:grpSp>
      <p:sp>
        <p:nvSpPr>
          <p:cNvPr id="15" name="Título para subapartados…"/>
          <p:cNvSpPr txBox="1">
            <a:spLocks/>
          </p:cNvSpPr>
          <p:nvPr/>
        </p:nvSpPr>
        <p:spPr>
          <a:xfrm>
            <a:off x="3635" y="-11932"/>
            <a:ext cx="24557149" cy="1600916"/>
          </a:xfrm>
          <a:prstGeom prst="rect">
            <a:avLst/>
          </a:prstGeom>
          <a:solidFill>
            <a:srgbClr val="05868E"/>
          </a:solidFill>
          <a:ln w="12700">
            <a:miter lim="400000"/>
          </a:ln>
        </p:spPr>
        <p:txBody>
          <a:bodyPr lIns="0" tIns="0" rIns="0" bIns="0" anchor="ctr">
            <a:normAutofit fontScale="92500" lnSpcReduction="10000"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979488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Geogrotesque SemiBold"/>
                <a:cs typeface="Geogrotesque SemiBold"/>
                <a:sym typeface="Helvetica Neue Medium"/>
              </a:rPr>
              <a:t>	</a:t>
            </a:r>
          </a:p>
          <a:p>
            <a:pPr marL="979488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grotesque SemiBold"/>
                <a:ea typeface="Geogrotesque SemiBold"/>
                <a:cs typeface="Geogrotesque SemiBold"/>
                <a:sym typeface="Geogrotesque SemiBold"/>
              </a:rPr>
              <a:t>          Ayudas a proyectos empresariales y pequeños proyectos de inversión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5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 SemiCondensed" panose="020B0502040204020203" pitchFamily="34" charset="0"/>
              <a:ea typeface="Geogrotesque SemiBold"/>
              <a:cs typeface="Geogrotesque SemiBold"/>
              <a:sym typeface="Helvetica Neue Medium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B4C4DC7-C17F-6DDF-E8B3-D3A85FA2A1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6" y="430906"/>
            <a:ext cx="1732642" cy="720000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2200" b="0" kern="1200">
                <a:solidFill>
                  <a:schemeClr val="tx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lang="es-ES" smtClean="0"/>
              <a:pPr marL="0" marR="0" lvl="0" indent="0" algn="ctr" defTabSz="82153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E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/>
              <a:sym typeface="Helvetica Neue Light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F076DDA-2B67-C5F6-BB77-98D1B09C6E52}"/>
              </a:ext>
            </a:extLst>
          </p:cNvPr>
          <p:cNvSpPr txBox="1"/>
          <p:nvPr/>
        </p:nvSpPr>
        <p:spPr>
          <a:xfrm>
            <a:off x="66195" y="2682025"/>
            <a:ext cx="11152094" cy="6367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REPARTO PRESUPUESTO </a:t>
            </a:r>
            <a:endParaRPr kumimoji="0" lang="es-E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7ECCF9D-1729-505A-154F-2017A37136D0}"/>
              </a:ext>
            </a:extLst>
          </p:cNvPr>
          <p:cNvSpPr txBox="1"/>
          <p:nvPr/>
        </p:nvSpPr>
        <p:spPr>
          <a:xfrm>
            <a:off x="5578958" y="10137203"/>
            <a:ext cx="13406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/>
              <a:t>*Ninguna zona de TJ puede superar el 25% del presupuesto total 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6BD3B96C-B1C6-9887-0558-BFA7C8B177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766298"/>
              </p:ext>
            </p:extLst>
          </p:nvPr>
        </p:nvGraphicFramePr>
        <p:xfrm>
          <a:off x="7024212" y="3781746"/>
          <a:ext cx="9211053" cy="5030403"/>
        </p:xfrm>
        <a:graphic>
          <a:graphicData uri="http://schemas.openxmlformats.org/drawingml/2006/table">
            <a:tbl>
              <a:tblPr/>
              <a:tblGrid>
                <a:gridCol w="4057250">
                  <a:extLst>
                    <a:ext uri="{9D8B030D-6E8A-4147-A177-3AD203B41FA5}">
                      <a16:colId xmlns:a16="http://schemas.microsoft.com/office/drawing/2014/main" val="2045717815"/>
                    </a:ext>
                  </a:extLst>
                </a:gridCol>
                <a:gridCol w="5153803">
                  <a:extLst>
                    <a:ext uri="{9D8B030D-6E8A-4147-A177-3AD203B41FA5}">
                      <a16:colId xmlns:a16="http://schemas.microsoft.com/office/drawing/2014/main" val="1505191923"/>
                    </a:ext>
                  </a:extLst>
                </a:gridCol>
              </a:tblGrid>
              <a:tr h="1430213">
                <a:tc>
                  <a:txBody>
                    <a:bodyPr/>
                    <a:lstStyle/>
                    <a:p>
                      <a:pPr algn="l" fontAlgn="b"/>
                      <a:r>
                        <a:rPr lang="es-E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ANUALIDADES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 M€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007472"/>
                  </a:ext>
                </a:extLst>
              </a:tr>
              <a:tr h="720038">
                <a:tc>
                  <a:txBody>
                    <a:bodyPr/>
                    <a:lstStyle/>
                    <a:p>
                      <a:pPr algn="ctr" fontAlgn="b"/>
                      <a:r>
                        <a:rPr lang="es-E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9367386"/>
                  </a:ext>
                </a:extLst>
              </a:tr>
              <a:tr h="720038">
                <a:tc>
                  <a:txBody>
                    <a:bodyPr/>
                    <a:lstStyle/>
                    <a:p>
                      <a:pPr algn="ctr" fontAlgn="b"/>
                      <a:r>
                        <a:rPr lang="es-E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477559"/>
                  </a:ext>
                </a:extLst>
              </a:tr>
              <a:tr h="720038">
                <a:tc>
                  <a:txBody>
                    <a:bodyPr/>
                    <a:lstStyle/>
                    <a:p>
                      <a:pPr algn="ctr" fontAlgn="b"/>
                      <a:r>
                        <a:rPr lang="es-E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8757933"/>
                  </a:ext>
                </a:extLst>
              </a:tr>
              <a:tr h="720038">
                <a:tc>
                  <a:txBody>
                    <a:bodyPr/>
                    <a:lstStyle/>
                    <a:p>
                      <a:pPr algn="ctr" fontAlgn="b"/>
                      <a:r>
                        <a:rPr lang="es-E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1836327"/>
                  </a:ext>
                </a:extLst>
              </a:tr>
              <a:tr h="720038">
                <a:tc>
                  <a:txBody>
                    <a:bodyPr/>
                    <a:lstStyle/>
                    <a:p>
                      <a:pPr algn="ctr" fontAlgn="b"/>
                      <a:r>
                        <a:rPr lang="es-E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88203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04570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4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27413</TotalTime>
  <Words>7640</Words>
  <Application>Microsoft Office PowerPoint</Application>
  <PresentationFormat>Personalizado</PresentationFormat>
  <Paragraphs>948</Paragraphs>
  <Slides>48</Slides>
  <Notes>43</Notes>
  <HiddenSlides>0</HiddenSlides>
  <MMClips>0</MMClips>
  <ScaleCrop>false</ScaleCrop>
  <HeadingPairs>
    <vt:vector size="6" baseType="variant">
      <vt:variant>
        <vt:lpstr>Fuentes usadas</vt:lpstr>
      </vt:variant>
      <vt:variant>
        <vt:i4>16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48</vt:i4>
      </vt:variant>
    </vt:vector>
  </HeadingPairs>
  <TitlesOfParts>
    <vt:vector size="68" baseType="lpstr">
      <vt:lpstr>Aharoni</vt:lpstr>
      <vt:lpstr>Arial</vt:lpstr>
      <vt:lpstr>Bahnschrift Light SemiCondensed</vt:lpstr>
      <vt:lpstr>Bahnschrift SemiCondensed</vt:lpstr>
      <vt:lpstr>Calibri</vt:lpstr>
      <vt:lpstr>Calibri Light</vt:lpstr>
      <vt:lpstr>Franklin Gothic Book</vt:lpstr>
      <vt:lpstr>Franklin Gothic Medium</vt:lpstr>
      <vt:lpstr>Geogrotesque SemiBold</vt:lpstr>
      <vt:lpstr>Helvetica Light</vt:lpstr>
      <vt:lpstr>Helvetica Neue</vt:lpstr>
      <vt:lpstr>Helvetica Neue Light</vt:lpstr>
      <vt:lpstr>Helvetica Neue Medium</vt:lpstr>
      <vt:lpstr>Helvetica Neue Thin</vt:lpstr>
      <vt:lpstr>Open Sans Light</vt:lpstr>
      <vt:lpstr>Wingdings</vt:lpstr>
      <vt:lpstr>Tema de Office</vt:lpstr>
      <vt:lpstr>White</vt:lpstr>
      <vt:lpstr>Office Theme</vt:lpstr>
      <vt:lpstr>1_Tema de Office</vt:lpstr>
      <vt:lpstr> Instituto para  Transición Justa   LÍNEAS DE AYUDA A EMPRESAS EN MUNICIPIOS DE TRANSICIÓN JUSTA 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Orden TED/1240/2022 AYUDAS A PROYECTOS EMPRESARIALES GENERADORES DE EMPLEO</vt:lpstr>
      <vt:lpstr>Orden TED/1240/2022 AYUDAS A PROYECTOS EMPRESARIALES GENERADORES DE EMPLEO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Orden TED/1239/2022 AYUDAS A  PEQUEÑOS PROYECTOS DE INVERSIÓN   QUE GENEREN O MANTENGAN EL EMPLEO (MÍNIMIS)</vt:lpstr>
      <vt:lpstr>Orden TED/1239/2022 AYUDAS A PEQUEÑOS PROYECTOS DE INVERSIÓN QUE GENEREN O  MANTENGAN EL EMPLEO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Convenios de Transición Justa: Jornadas Informativas Convenio de Aragón</dc:title>
  <dc:creator>Nuria Alvarez Llamas</dc:creator>
  <cp:lastModifiedBy>Elisabeth López Orduña</cp:lastModifiedBy>
  <cp:revision>253</cp:revision>
  <cp:lastPrinted>2023-03-29T05:49:01Z</cp:lastPrinted>
  <dcterms:modified xsi:type="dcterms:W3CDTF">2023-04-03T07:24:20Z</dcterms:modified>
</cp:coreProperties>
</file>